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42" r:id="rId2"/>
  </p:sldMasterIdLst>
  <p:notesMasterIdLst>
    <p:notesMasterId r:id="rId32"/>
  </p:notesMasterIdLst>
  <p:sldIdLst>
    <p:sldId id="257" r:id="rId3"/>
    <p:sldId id="277" r:id="rId4"/>
    <p:sldId id="259" r:id="rId5"/>
    <p:sldId id="282" r:id="rId6"/>
    <p:sldId id="258" r:id="rId7"/>
    <p:sldId id="292" r:id="rId8"/>
    <p:sldId id="289" r:id="rId9"/>
    <p:sldId id="290" r:id="rId10"/>
    <p:sldId id="283" r:id="rId11"/>
    <p:sldId id="261" r:id="rId12"/>
    <p:sldId id="272" r:id="rId13"/>
    <p:sldId id="274" r:id="rId14"/>
    <p:sldId id="273" r:id="rId15"/>
    <p:sldId id="275" r:id="rId16"/>
    <p:sldId id="284" r:id="rId17"/>
    <p:sldId id="262" r:id="rId18"/>
    <p:sldId id="264" r:id="rId19"/>
    <p:sldId id="268" r:id="rId20"/>
    <p:sldId id="269" r:id="rId21"/>
    <p:sldId id="270" r:id="rId22"/>
    <p:sldId id="271" r:id="rId23"/>
    <p:sldId id="293" r:id="rId24"/>
    <p:sldId id="291" r:id="rId25"/>
    <p:sldId id="294" r:id="rId26"/>
    <p:sldId id="281" r:id="rId27"/>
    <p:sldId id="285" r:id="rId28"/>
    <p:sldId id="286" r:id="rId29"/>
    <p:sldId id="287" r:id="rId30"/>
    <p:sldId id="28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04040"/>
    <a:srgbClr val="D23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0" autoAdjust="0"/>
    <p:restoredTop sz="78832" autoAdjust="0"/>
  </p:normalViewPr>
  <p:slideViewPr>
    <p:cSldViewPr snapToGrid="0">
      <p:cViewPr varScale="1">
        <p:scale>
          <a:sx n="58" d="100"/>
          <a:sy n="58" d="100"/>
        </p:scale>
        <p:origin x="12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D0A5F5-3ACC-4835-81FF-429890A8EA17}" type="datetimeFigureOut">
              <a:rPr lang="en-US" smtClean="0"/>
              <a:t>2/6/2019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EDC3B7-EBD8-435D-B447-A99AD5E2BFF1}" type="slidenum">
              <a:rPr lang="en-US" smtClean="0"/>
              <a:t>‹#›</a:t>
            </a:fld>
            <a:endParaRPr lang="en-US" dirty="0"/>
          </a:p>
        </p:txBody>
      </p:sp>
    </p:spTree>
    <p:extLst>
      <p:ext uri="{BB962C8B-B14F-4D97-AF65-F5344CB8AC3E}">
        <p14:creationId xmlns:p14="http://schemas.microsoft.com/office/powerpoint/2010/main" val="305911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our</a:t>
            </a:r>
            <a:r>
              <a:rPr lang="en-US" baseline="0" dirty="0" smtClean="0"/>
              <a:t> goal to the survey information</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a:t>
            </a:fld>
            <a:endParaRPr lang="en-US" dirty="0"/>
          </a:p>
        </p:txBody>
      </p:sp>
    </p:spTree>
    <p:extLst>
      <p:ext uri="{BB962C8B-B14F-4D97-AF65-F5344CB8AC3E}">
        <p14:creationId xmlns:p14="http://schemas.microsoft.com/office/powerpoint/2010/main" val="130300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Chad </a:t>
            </a:r>
            <a:r>
              <a:rPr lang="en-US" dirty="0" smtClean="0"/>
              <a:t>Baker</a:t>
            </a:r>
          </a:p>
          <a:p>
            <a:pPr marL="174708" indent="-174708">
              <a:buFont typeface="Arial" panose="020B0604020202020204" pitchFamily="34" charset="0"/>
              <a:buChar char="•"/>
            </a:pPr>
            <a:r>
              <a:rPr lang="en-US" dirty="0"/>
              <a:t>Preplanning- as discussed earlier</a:t>
            </a:r>
          </a:p>
          <a:p>
            <a:pPr marL="174708" indent="-174708">
              <a:buFont typeface="Arial" panose="020B0604020202020204" pitchFamily="34" charset="0"/>
              <a:buChar char="•"/>
            </a:pPr>
            <a:r>
              <a:rPr lang="en-US" dirty="0"/>
              <a:t>Do not approach the issue on the day of the activity and ask what needs to be done.</a:t>
            </a:r>
            <a:endParaRPr lang="en-US" sz="1100" dirty="0"/>
          </a:p>
          <a:p>
            <a:pPr marL="640594" lvl="1" indent="-174708">
              <a:buFont typeface="Arial" panose="020B0604020202020204" pitchFamily="34" charset="0"/>
              <a:buChar char="•"/>
            </a:pPr>
            <a:r>
              <a:rPr lang="en-US" dirty="0"/>
              <a:t>This may not allow for the appropriate materials and equipment to be onsite.</a:t>
            </a:r>
            <a:endParaRPr lang="en-US" sz="1100" dirty="0"/>
          </a:p>
          <a:p>
            <a:pPr marL="640594" lvl="1" indent="-174708">
              <a:buFont typeface="Arial" panose="020B0604020202020204" pitchFamily="34" charset="0"/>
              <a:buChar char="•"/>
            </a:pPr>
            <a:r>
              <a:rPr lang="en-US" dirty="0"/>
              <a:t>Your employees may not be trained properly</a:t>
            </a:r>
            <a:endParaRPr lang="en-US" sz="1100" dirty="0"/>
          </a:p>
          <a:p>
            <a:pPr marL="640594" lvl="1" indent="-174708">
              <a:buFont typeface="Arial" panose="020B0604020202020204" pitchFamily="34" charset="0"/>
              <a:buChar char="•"/>
            </a:pPr>
            <a:r>
              <a:rPr lang="en-US" dirty="0"/>
              <a:t>You may conflict with other trades work.</a:t>
            </a:r>
            <a:endParaRPr lang="en-US" sz="1100" dirty="0"/>
          </a:p>
          <a:p>
            <a:pPr marL="174708" indent="-174708">
              <a:buFont typeface="Arial" panose="020B0604020202020204" pitchFamily="34" charset="0"/>
              <a:buChar char="•"/>
            </a:pPr>
            <a:r>
              <a:rPr lang="en-US" dirty="0"/>
              <a:t>Communicate with your foremen</a:t>
            </a:r>
            <a:endParaRPr lang="en-US" sz="1100" dirty="0"/>
          </a:p>
          <a:p>
            <a:pPr marL="640594" lvl="1" indent="-174708">
              <a:buFont typeface="Arial" panose="020B0604020202020204" pitchFamily="34" charset="0"/>
              <a:buChar char="•"/>
            </a:pPr>
            <a:r>
              <a:rPr lang="en-US" dirty="0"/>
              <a:t>Biggest challenge is when our planning for a safe project does not make it to the guys actually performing the work  </a:t>
            </a:r>
            <a:endParaRPr lang="en-US" sz="1100" dirty="0"/>
          </a:p>
          <a:p>
            <a:pPr marL="174708" indent="-174708">
              <a:buFont typeface="Arial" panose="020B0604020202020204" pitchFamily="34" charset="0"/>
              <a:buChar char="•"/>
            </a:pPr>
            <a:r>
              <a:rPr lang="en-US" dirty="0"/>
              <a:t>Daily Paperwork</a:t>
            </a:r>
            <a:endParaRPr lang="en-US" sz="1100" dirty="0"/>
          </a:p>
          <a:p>
            <a:pPr marL="640594" lvl="1" indent="-174708">
              <a:buFont typeface="Arial" panose="020B0604020202020204" pitchFamily="34" charset="0"/>
              <a:buChar char="•"/>
            </a:pPr>
            <a:r>
              <a:rPr lang="en-US" dirty="0"/>
              <a:t>Pre-task Plan</a:t>
            </a:r>
            <a:endParaRPr lang="en-US" sz="1100" dirty="0"/>
          </a:p>
          <a:p>
            <a:pPr marL="1106481" lvl="2" indent="-174708">
              <a:buFont typeface="Arial" panose="020B0604020202020204" pitchFamily="34" charset="0"/>
              <a:buChar char="•"/>
            </a:pPr>
            <a:r>
              <a:rPr lang="en-US" dirty="0"/>
              <a:t>This is the best opportunity to make sure your workers are clear on the requirements and the risks.</a:t>
            </a:r>
            <a:endParaRPr lang="en-US" sz="1100" dirty="0"/>
          </a:p>
          <a:p>
            <a:pPr marL="1106481" lvl="2" indent="-174708">
              <a:buFont typeface="Arial" panose="020B0604020202020204" pitchFamily="34" charset="0"/>
              <a:buChar char="•"/>
            </a:pPr>
            <a:r>
              <a:rPr lang="en-US" dirty="0"/>
              <a:t>You can use your form or we can provide one.  Turn this in to our super at least each week.</a:t>
            </a:r>
            <a:endParaRPr lang="en-US" sz="1100" dirty="0"/>
          </a:p>
          <a:p>
            <a:pPr marL="640594" lvl="1" indent="-174708">
              <a:buFont typeface="Arial" panose="020B0604020202020204" pitchFamily="34" charset="0"/>
              <a:buChar char="•"/>
            </a:pPr>
            <a:r>
              <a:rPr lang="en-US" dirty="0"/>
              <a:t>Equipment Inspections</a:t>
            </a:r>
            <a:endParaRPr lang="en-US" sz="1100" dirty="0"/>
          </a:p>
          <a:p>
            <a:pPr marL="1106481" lvl="2" indent="-174708">
              <a:buFont typeface="Arial" panose="020B0604020202020204" pitchFamily="34" charset="0"/>
              <a:buChar char="•"/>
            </a:pPr>
            <a:r>
              <a:rPr lang="en-US" dirty="0"/>
              <a:t>This need to be done daily for each piece of equipment.</a:t>
            </a:r>
            <a:endParaRPr lang="en-US" sz="1100" dirty="0"/>
          </a:p>
          <a:p>
            <a:pPr marL="640594" lvl="1" indent="-174708">
              <a:buFont typeface="Arial" panose="020B0604020202020204" pitchFamily="34" charset="0"/>
              <a:buChar char="•"/>
            </a:pPr>
            <a:r>
              <a:rPr lang="en-US" dirty="0"/>
              <a:t>Weekly Tool Box Talks</a:t>
            </a:r>
            <a:endParaRPr lang="en-US" sz="1100" dirty="0"/>
          </a:p>
          <a:p>
            <a:pPr marL="640594" lvl="1" indent="-174708">
              <a:buFont typeface="Arial" panose="020B0604020202020204" pitchFamily="34" charset="0"/>
              <a:buChar char="•"/>
            </a:pPr>
            <a:r>
              <a:rPr lang="en-US" dirty="0"/>
              <a:t>Other misc. inspections or permits, depending on the project</a:t>
            </a:r>
            <a:endParaRPr lang="en-US" sz="1100" dirty="0"/>
          </a:p>
          <a:p>
            <a:pPr marL="1106481" lvl="2" indent="-174708">
              <a:buFont typeface="Arial" panose="020B0604020202020204" pitchFamily="34" charset="0"/>
              <a:buChar char="•"/>
            </a:pPr>
            <a:r>
              <a:rPr lang="en-US" dirty="0"/>
              <a:t>Scaffold inspections</a:t>
            </a:r>
            <a:endParaRPr lang="en-US" sz="1100" dirty="0"/>
          </a:p>
          <a:p>
            <a:pPr marL="1106481" lvl="2" indent="-174708">
              <a:buFont typeface="Arial" panose="020B0604020202020204" pitchFamily="34" charset="0"/>
              <a:buChar char="•"/>
            </a:pPr>
            <a:r>
              <a:rPr lang="en-US" dirty="0"/>
              <a:t>Excavations</a:t>
            </a:r>
            <a:endParaRPr lang="en-US" sz="1100" dirty="0"/>
          </a:p>
          <a:p>
            <a:pPr marL="1106481" lvl="2" indent="-174708">
              <a:buFont typeface="Arial" panose="020B0604020202020204" pitchFamily="34" charset="0"/>
              <a:buChar char="•"/>
            </a:pPr>
            <a:r>
              <a:rPr lang="en-US" dirty="0"/>
              <a:t>Lock out tag out</a:t>
            </a:r>
            <a:endParaRPr lang="en-US" sz="1100" dirty="0"/>
          </a:p>
          <a:p>
            <a:pPr marL="1106481" lvl="2" indent="-174708">
              <a:buFont typeface="Arial" panose="020B0604020202020204" pitchFamily="34" charset="0"/>
              <a:buChar char="•"/>
            </a:pPr>
            <a:r>
              <a:rPr lang="en-US" dirty="0"/>
              <a:t>Burn Permits</a:t>
            </a:r>
            <a:endParaRPr lang="en-US" sz="1100" dirty="0"/>
          </a:p>
          <a:p>
            <a:r>
              <a:rPr lang="en-US" dirty="0"/>
              <a:t> </a:t>
            </a:r>
            <a:endParaRPr lang="en-US" sz="1100" dirty="0"/>
          </a:p>
          <a:p>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13</a:t>
            </a:fld>
            <a:endParaRPr lang="en-US" dirty="0"/>
          </a:p>
        </p:txBody>
      </p:sp>
    </p:spTree>
    <p:extLst>
      <p:ext uri="{BB962C8B-B14F-4D97-AF65-F5344CB8AC3E}">
        <p14:creationId xmlns:p14="http://schemas.microsoft.com/office/powerpoint/2010/main" val="102459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Chad </a:t>
            </a:r>
            <a:r>
              <a:rPr lang="en-US" dirty="0" smtClean="0"/>
              <a:t>Baker</a:t>
            </a:r>
          </a:p>
          <a:p>
            <a:pPr marL="174708" indent="-174708">
              <a:buFont typeface="Arial" panose="020B0604020202020204" pitchFamily="34" charset="0"/>
              <a:buChar char="•"/>
            </a:pPr>
            <a:r>
              <a:rPr lang="en-US" dirty="0"/>
              <a:t>We need your help as management, to provide the top down approach</a:t>
            </a:r>
          </a:p>
          <a:p>
            <a:pPr marL="640594" lvl="1" indent="-174708">
              <a:buFont typeface="Arial" panose="020B0604020202020204" pitchFamily="34" charset="0"/>
              <a:buChar char="•"/>
            </a:pPr>
            <a:r>
              <a:rPr lang="en-US" dirty="0"/>
              <a:t>Have clear expectations of your employees responsibility to meet the requirements</a:t>
            </a:r>
          </a:p>
          <a:p>
            <a:pPr marL="640594" lvl="1" indent="-174708">
              <a:buFont typeface="Arial" panose="020B0604020202020204" pitchFamily="34" charset="0"/>
              <a:buChar char="•"/>
            </a:pPr>
            <a:r>
              <a:rPr lang="en-US" dirty="0"/>
              <a:t>Help us with enforcement if it becomes necessary</a:t>
            </a:r>
            <a:endParaRPr lang="en-US" sz="1100" dirty="0"/>
          </a:p>
          <a:p>
            <a:pPr marL="640594" lvl="1" indent="-174708">
              <a:buFont typeface="Arial" panose="020B0604020202020204" pitchFamily="34" charset="0"/>
              <a:buChar char="•"/>
            </a:pPr>
            <a:r>
              <a:rPr lang="en-US" dirty="0"/>
              <a:t>Keep our requirements in mind during:</a:t>
            </a:r>
            <a:endParaRPr lang="en-US" sz="1100" dirty="0"/>
          </a:p>
          <a:p>
            <a:pPr marL="1106481" lvl="2" indent="-174708">
              <a:buFont typeface="Arial" panose="020B0604020202020204" pitchFamily="34" charset="0"/>
              <a:buChar char="•"/>
            </a:pPr>
            <a:r>
              <a:rPr lang="en-US" dirty="0"/>
              <a:t>your preplanning</a:t>
            </a:r>
            <a:endParaRPr lang="en-US" sz="1100" dirty="0"/>
          </a:p>
          <a:p>
            <a:pPr marL="1106481" lvl="2" indent="-174708">
              <a:buFont typeface="Arial" panose="020B0604020202020204" pitchFamily="34" charset="0"/>
              <a:buChar char="•"/>
            </a:pPr>
            <a:r>
              <a:rPr lang="en-US" dirty="0"/>
              <a:t>turnover processes </a:t>
            </a:r>
            <a:endParaRPr lang="en-US" sz="1100" dirty="0"/>
          </a:p>
          <a:p>
            <a:pPr marL="1106481" lvl="2" indent="-174708">
              <a:buFont typeface="Arial" panose="020B0604020202020204" pitchFamily="34" charset="0"/>
              <a:buChar char="•"/>
            </a:pPr>
            <a:r>
              <a:rPr lang="en-US" dirty="0"/>
              <a:t>during your bid.</a:t>
            </a:r>
            <a:endParaRPr lang="en-US" sz="1100" dirty="0"/>
          </a:p>
          <a:p>
            <a:pPr marL="174708" indent="-174708">
              <a:buFont typeface="Arial" panose="020B0604020202020204" pitchFamily="34" charset="0"/>
              <a:buChar char="•"/>
            </a:pPr>
            <a:r>
              <a:rPr lang="en-US" dirty="0"/>
              <a:t>In turn, we will strive to create a consistent safety culture on all Hagerman projects</a:t>
            </a:r>
            <a:endParaRPr lang="en-US" sz="1100" dirty="0"/>
          </a:p>
          <a:p>
            <a:pPr marL="174708" indent="-174708">
              <a:buFont typeface="Arial" panose="020B0604020202020204" pitchFamily="34" charset="0"/>
              <a:buChar char="•"/>
            </a:pPr>
            <a:r>
              <a:rPr lang="en-US" dirty="0"/>
              <a:t>Questions??	</a:t>
            </a:r>
            <a:endParaRPr lang="en-US" sz="1100" dirty="0"/>
          </a:p>
          <a:p>
            <a:pPr marL="640594" lvl="1" indent="-174708">
              <a:buFont typeface="Arial" panose="020B0604020202020204" pitchFamily="34" charset="0"/>
              <a:buChar char="•"/>
            </a:pPr>
            <a:r>
              <a:rPr lang="en-US" dirty="0"/>
              <a:t>Where would you like to see improvement from our field or office staff in regards to safety?</a:t>
            </a:r>
            <a:endParaRPr lang="en-US" sz="1100" dirty="0"/>
          </a:p>
          <a:p>
            <a:pPr marL="640594" lvl="1" indent="-174708">
              <a:buFont typeface="Arial" panose="020B0604020202020204" pitchFamily="34" charset="0"/>
              <a:buChar char="•"/>
            </a:pPr>
            <a:r>
              <a:rPr lang="en-US" dirty="0"/>
              <a:t>Do you feel that we hold our own employees to the same level as subcontractors?</a:t>
            </a:r>
            <a:endParaRPr lang="en-US" sz="1100" dirty="0"/>
          </a:p>
          <a:p>
            <a:pPr marL="640594" lvl="1" indent="-174708">
              <a:buFont typeface="Arial" panose="020B0604020202020204" pitchFamily="34" charset="0"/>
              <a:buChar char="•"/>
            </a:pPr>
            <a:r>
              <a:rPr lang="en-US" dirty="0"/>
              <a:t>Do you experience consistency of our safety culture across the different Hagerman projects?</a:t>
            </a:r>
            <a:endParaRPr lang="en-US" sz="1100" dirty="0"/>
          </a:p>
          <a:p>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14</a:t>
            </a:fld>
            <a:endParaRPr lang="en-US" dirty="0"/>
          </a:p>
        </p:txBody>
      </p:sp>
    </p:spTree>
    <p:extLst>
      <p:ext uri="{BB962C8B-B14F-4D97-AF65-F5344CB8AC3E}">
        <p14:creationId xmlns:p14="http://schemas.microsoft.com/office/powerpoint/2010/main" val="81633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Lakin</a:t>
            </a:r>
            <a:endParaRPr lang="en-US" dirty="0" smtClean="0"/>
          </a:p>
          <a:p>
            <a:endParaRPr lang="en-US" dirty="0" smtClean="0"/>
          </a:p>
          <a:p>
            <a:r>
              <a:rPr lang="en-US" dirty="0" smtClean="0"/>
              <a:t>W</a:t>
            </a:r>
            <a:r>
              <a:rPr lang="en-US" baseline="0" dirty="0" smtClean="0"/>
              <a:t>e expect our subcontractors to have an understanding of what we expect from them on our projects.  Our contracts include all OSHA standards and standards from the Hagerman Safety Program that may go above and beyond OSHA’s standards.</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16</a:t>
            </a:fld>
            <a:endParaRPr lang="en-US" dirty="0"/>
          </a:p>
        </p:txBody>
      </p:sp>
    </p:spTree>
    <p:extLst>
      <p:ext uri="{BB962C8B-B14F-4D97-AF65-F5344CB8AC3E}">
        <p14:creationId xmlns:p14="http://schemas.microsoft.com/office/powerpoint/2010/main" val="236734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smtClean="0"/>
          </a:p>
          <a:p>
            <a:endParaRPr lang="en-US" dirty="0" smtClean="0"/>
          </a:p>
          <a:p>
            <a:pPr marL="174708" indent="-174708">
              <a:buFontTx/>
              <a:buChar char="-"/>
            </a:pPr>
            <a:r>
              <a:rPr lang="en-US" baseline="0" dirty="0" smtClean="0"/>
              <a:t>Before mobilization on site, all subcontractors have to submit a Site Specific Safety Plan, a Silica Exposure Control Plan and Documentation of Training</a:t>
            </a:r>
          </a:p>
          <a:p>
            <a:pPr defTabSz="931774">
              <a:defRPr/>
            </a:pPr>
            <a:r>
              <a:rPr lang="en-US" baseline="0" dirty="0" smtClean="0"/>
              <a:t>	- Site specific safety plans spell out your approach towards your scope of work on site</a:t>
            </a:r>
          </a:p>
          <a:p>
            <a:pPr defTabSz="931774">
              <a:defRPr/>
            </a:pPr>
            <a:r>
              <a:rPr lang="en-US" baseline="0" dirty="0" smtClean="0"/>
              <a:t>	- Your Silica Exposure Control Plan must follow table 1, or you must have IH measurements saying that you are below the PEL. </a:t>
            </a:r>
          </a:p>
          <a:p>
            <a:pPr defTabSz="931774">
              <a:defRPr/>
            </a:pPr>
            <a:r>
              <a:rPr lang="en-US" baseline="0" dirty="0" smtClean="0"/>
              <a:t>	- Your documentation of training includes but is not limited to pieces of equipment (forklift, aerial lift, crane, </a:t>
            </a:r>
            <a:r>
              <a:rPr lang="en-US" baseline="0" dirty="0" smtClean="0"/>
              <a:t>etc.), </a:t>
            </a:r>
            <a:r>
              <a:rPr lang="en-US" baseline="0" dirty="0" smtClean="0"/>
              <a:t>confined spaces, scaffolding, </a:t>
            </a:r>
          </a:p>
          <a:p>
            <a:pPr defTabSz="931774">
              <a:defRPr/>
            </a:pPr>
            <a:r>
              <a:rPr lang="en-US" baseline="0" dirty="0" smtClean="0"/>
              <a:t>	excavation, etc.</a:t>
            </a:r>
          </a:p>
          <a:p>
            <a:pPr defTabSz="931774">
              <a:defRPr/>
            </a:pPr>
            <a:endParaRPr lang="en-US" baseline="0" dirty="0" smtClean="0"/>
          </a:p>
          <a:p>
            <a:pPr marL="174708" indent="-174708">
              <a:buFontTx/>
              <a:buChar char="-"/>
            </a:pPr>
            <a:r>
              <a:rPr lang="en-US" baseline="0" dirty="0" smtClean="0"/>
              <a:t>Before work begins on our projects, all employees on site have to go through a site safety orientation.  This orientation consists of a 20-minute video, a hard copy of Hagerman’s policies that go above and beyond OSHA, and you will receive a hard-hat sticker.</a:t>
            </a:r>
          </a:p>
          <a:p>
            <a:pPr marL="174708" indent="-174708">
              <a:buFontTx/>
              <a:buChar char="-"/>
            </a:pPr>
            <a:endParaRPr lang="en-US" baseline="0" dirty="0" smtClean="0"/>
          </a:p>
        </p:txBody>
      </p:sp>
      <p:sp>
        <p:nvSpPr>
          <p:cNvPr id="4" name="Slide Number Placeholder 3"/>
          <p:cNvSpPr>
            <a:spLocks noGrp="1"/>
          </p:cNvSpPr>
          <p:nvPr>
            <p:ph type="sldNum" sz="quarter" idx="10"/>
          </p:nvPr>
        </p:nvSpPr>
        <p:spPr/>
        <p:txBody>
          <a:bodyPr/>
          <a:lstStyle/>
          <a:p>
            <a:fld id="{F6EDC3B7-EBD8-435D-B447-A99AD5E2BFF1}" type="slidenum">
              <a:rPr lang="en-US" smtClean="0"/>
              <a:t>17</a:t>
            </a:fld>
            <a:endParaRPr lang="en-US" dirty="0"/>
          </a:p>
        </p:txBody>
      </p:sp>
    </p:spTree>
    <p:extLst>
      <p:ext uri="{BB962C8B-B14F-4D97-AF65-F5344CB8AC3E}">
        <p14:creationId xmlns:p14="http://schemas.microsoft.com/office/powerpoint/2010/main" val="262518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smtClean="0"/>
          </a:p>
          <a:p>
            <a:endParaRPr lang="en-US" baseline="0" dirty="0" smtClean="0"/>
          </a:p>
          <a:p>
            <a:pPr marL="174708" indent="-174708">
              <a:buFontTx/>
              <a:buChar char="-"/>
            </a:pPr>
            <a:r>
              <a:rPr lang="en-US" baseline="0" dirty="0" smtClean="0"/>
              <a:t>Hagerman requires pre-construction meetings for all high hazard work including but not limited to:</a:t>
            </a:r>
          </a:p>
          <a:p>
            <a:pPr marL="640594" lvl="1" indent="-174708">
              <a:buFontTx/>
              <a:buChar char="-"/>
            </a:pPr>
            <a:r>
              <a:rPr lang="en-US" baseline="0" dirty="0" smtClean="0"/>
              <a:t>Excavations, steel erection, roofing, masonry, and crane usage</a:t>
            </a:r>
          </a:p>
          <a:p>
            <a:pPr marL="640594" lvl="1" indent="-174708">
              <a:buFontTx/>
              <a:buChar char="-"/>
            </a:pPr>
            <a:endParaRPr lang="en-US" baseline="0" dirty="0" smtClean="0"/>
          </a:p>
          <a:p>
            <a:pPr marL="174708" indent="-174708">
              <a:buFontTx/>
              <a:buChar char="-"/>
            </a:pPr>
            <a:r>
              <a:rPr lang="en-US" baseline="0" dirty="0" smtClean="0"/>
              <a:t>Hagerman requires every contractor on site to fill out, go over and have their employees sign in on a daily pre-task plan. Toolbox talks should be conducted weekly and have a sign in sheet with them as well.</a:t>
            </a:r>
          </a:p>
          <a:p>
            <a:pPr marL="640594" lvl="1" indent="-174708">
              <a:buFontTx/>
              <a:buChar char="-"/>
            </a:pPr>
            <a:r>
              <a:rPr lang="en-US" baseline="0" dirty="0" smtClean="0"/>
              <a:t>Ideally, we would like these documents to be submitted by your foreman on ProCore, but the superintendents may take hard copies as well. </a:t>
            </a:r>
          </a:p>
          <a:p>
            <a:pPr marL="640594" lvl="1" indent="-174708">
              <a:buFontTx/>
              <a:buChar char="-"/>
            </a:pPr>
            <a:endParaRPr lang="en-US" baseline="0" dirty="0" smtClean="0"/>
          </a:p>
          <a:p>
            <a:pPr marL="174708" indent="-174708">
              <a:buFontTx/>
              <a:buChar char="-"/>
            </a:pPr>
            <a:r>
              <a:rPr lang="en-US" baseline="0" dirty="0" smtClean="0"/>
              <a:t>All injuries, incidents near misses and property damages must be immediately reported to the Hagerman superintendent/ foreman and a thorough investigation will take place and a checklist will be completed. </a:t>
            </a:r>
          </a:p>
          <a:p>
            <a:pPr marL="640594" lvl="1" indent="-174708">
              <a:buFontTx/>
              <a:buChar char="-"/>
            </a:pPr>
            <a:r>
              <a:rPr lang="en-US" baseline="0" dirty="0" smtClean="0"/>
              <a:t>This checklist includes:</a:t>
            </a:r>
          </a:p>
          <a:p>
            <a:pPr marL="1106481" lvl="2" indent="-174708">
              <a:buFontTx/>
              <a:buChar char="-"/>
            </a:pPr>
            <a:r>
              <a:rPr lang="en-US" baseline="0" dirty="0" smtClean="0"/>
              <a:t>Providing treatment to the injured employee</a:t>
            </a:r>
          </a:p>
          <a:p>
            <a:pPr marL="1106481" lvl="2" indent="-174708">
              <a:buFontTx/>
              <a:buChar char="-"/>
            </a:pPr>
            <a:r>
              <a:rPr lang="en-US" baseline="0" dirty="0" smtClean="0"/>
              <a:t>Taking the employee to the clinic, hospital, if need be.</a:t>
            </a:r>
          </a:p>
          <a:p>
            <a:pPr marL="1572368" lvl="3" indent="-174708">
              <a:buFontTx/>
              <a:buChar char="-"/>
            </a:pPr>
            <a:r>
              <a:rPr lang="en-US" baseline="0" dirty="0" smtClean="0"/>
              <a:t>Drive the employee to the clinic, or have a company representative drive the employee</a:t>
            </a:r>
          </a:p>
          <a:p>
            <a:pPr marL="1106481" lvl="2" indent="-174708">
              <a:buFontTx/>
              <a:buChar char="-"/>
            </a:pPr>
            <a:r>
              <a:rPr lang="en-US" baseline="0" dirty="0" smtClean="0"/>
              <a:t>Report the injury to the Hagerman Chief Safety Officer as soon as possible</a:t>
            </a:r>
          </a:p>
          <a:p>
            <a:pPr marL="1106481" lvl="2" indent="-174708">
              <a:buFontTx/>
              <a:buChar char="-"/>
            </a:pPr>
            <a:r>
              <a:rPr lang="en-US" baseline="0" dirty="0" smtClean="0"/>
              <a:t>Completing A Hagerman injury/incident/near miss/ property damage report </a:t>
            </a:r>
          </a:p>
          <a:p>
            <a:pPr marL="1106481" lvl="2" indent="-174708">
              <a:buFontTx/>
              <a:buChar char="-"/>
            </a:pPr>
            <a:r>
              <a:rPr lang="en-US" baseline="0" dirty="0" smtClean="0"/>
              <a:t>Have the employee/witness complete the employee/witness form</a:t>
            </a:r>
          </a:p>
          <a:p>
            <a:pPr marL="1106481" lvl="2" indent="-174708">
              <a:buFontTx/>
              <a:buChar char="-"/>
            </a:pPr>
            <a:r>
              <a:rPr lang="en-US" baseline="0" dirty="0" smtClean="0"/>
              <a:t>Attach a copy of the incident report, pre-task plan, witness form and clinic release form to an email and send it to Hagerman Safety. </a:t>
            </a:r>
          </a:p>
        </p:txBody>
      </p:sp>
      <p:sp>
        <p:nvSpPr>
          <p:cNvPr id="4" name="Slide Number Placeholder 3"/>
          <p:cNvSpPr>
            <a:spLocks noGrp="1"/>
          </p:cNvSpPr>
          <p:nvPr>
            <p:ph type="sldNum" sz="quarter" idx="10"/>
          </p:nvPr>
        </p:nvSpPr>
        <p:spPr/>
        <p:txBody>
          <a:bodyPr/>
          <a:lstStyle/>
          <a:p>
            <a:fld id="{F6EDC3B7-EBD8-435D-B447-A99AD5E2BFF1}" type="slidenum">
              <a:rPr lang="en-US" smtClean="0"/>
              <a:t>18</a:t>
            </a:fld>
            <a:endParaRPr lang="en-US" dirty="0"/>
          </a:p>
        </p:txBody>
      </p:sp>
    </p:spTree>
    <p:extLst>
      <p:ext uri="{BB962C8B-B14F-4D97-AF65-F5344CB8AC3E}">
        <p14:creationId xmlns:p14="http://schemas.microsoft.com/office/powerpoint/2010/main" val="164139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Lakin/Jeff</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19</a:t>
            </a:fld>
            <a:endParaRPr lang="en-US" dirty="0"/>
          </a:p>
        </p:txBody>
      </p:sp>
    </p:spTree>
    <p:extLst>
      <p:ext uri="{BB962C8B-B14F-4D97-AF65-F5344CB8AC3E}">
        <p14:creationId xmlns:p14="http://schemas.microsoft.com/office/powerpoint/2010/main" val="309242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Lakin/Jeff</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20</a:t>
            </a:fld>
            <a:endParaRPr lang="en-US" dirty="0"/>
          </a:p>
        </p:txBody>
      </p:sp>
    </p:spTree>
    <p:extLst>
      <p:ext uri="{BB962C8B-B14F-4D97-AF65-F5344CB8AC3E}">
        <p14:creationId xmlns:p14="http://schemas.microsoft.com/office/powerpoint/2010/main" val="157904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Lakin/Jeff</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21</a:t>
            </a:fld>
            <a:endParaRPr lang="en-US" dirty="0"/>
          </a:p>
        </p:txBody>
      </p:sp>
    </p:spTree>
    <p:extLst>
      <p:ext uri="{BB962C8B-B14F-4D97-AF65-F5344CB8AC3E}">
        <p14:creationId xmlns:p14="http://schemas.microsoft.com/office/powerpoint/2010/main" val="778560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Lakin/Jeff</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22</a:t>
            </a:fld>
            <a:endParaRPr lang="en-US" dirty="0"/>
          </a:p>
        </p:txBody>
      </p:sp>
    </p:spTree>
    <p:extLst>
      <p:ext uri="{BB962C8B-B14F-4D97-AF65-F5344CB8AC3E}">
        <p14:creationId xmlns:p14="http://schemas.microsoft.com/office/powerpoint/2010/main" val="43978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a:p>
        </p:txBody>
      </p:sp>
      <p:sp>
        <p:nvSpPr>
          <p:cNvPr id="4" name="Slide Number Placeholder 3"/>
          <p:cNvSpPr>
            <a:spLocks noGrp="1"/>
          </p:cNvSpPr>
          <p:nvPr>
            <p:ph type="sldNum" sz="quarter" idx="10"/>
          </p:nvPr>
        </p:nvSpPr>
        <p:spPr/>
        <p:txBody>
          <a:bodyPr/>
          <a:lstStyle/>
          <a:p>
            <a:pPr defTabSz="931774"/>
            <a:fld id="{F6EDC3B7-EBD8-435D-B447-A99AD5E2BFF1}" type="slidenum">
              <a:rPr lang="en-US">
                <a:solidFill>
                  <a:prstClr val="black"/>
                </a:solidFill>
                <a:latin typeface="Calibri" panose="020F0502020204030204"/>
              </a:rPr>
              <a:pPr defTabSz="931774"/>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1283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a:t>
            </a:r>
            <a:r>
              <a:rPr lang="en-US" dirty="0" smtClean="0"/>
              <a:t>Hagerman</a:t>
            </a:r>
          </a:p>
          <a:p>
            <a:endParaRPr lang="en-US" dirty="0" smtClean="0"/>
          </a:p>
          <a:p>
            <a:pPr marL="174708" indent="-174708">
              <a:buFontTx/>
              <a:buChar char="-"/>
            </a:pPr>
            <a:r>
              <a:rPr lang="en-US" dirty="0" smtClean="0"/>
              <a:t>Our Vision of Building a Better Future applies to all elements of what we do. </a:t>
            </a:r>
          </a:p>
          <a:p>
            <a:pPr marL="174708" indent="-174708">
              <a:buFontTx/>
              <a:buChar char="-"/>
            </a:pPr>
            <a:r>
              <a:rPr lang="en-US" dirty="0" smtClean="0"/>
              <a:t>The history of our success has been driven by strategic relationships who value safety and integrity.</a:t>
            </a:r>
          </a:p>
          <a:p>
            <a:pPr marL="174708" indent="-174708">
              <a:buFontTx/>
              <a:buChar char="-"/>
            </a:pPr>
            <a:r>
              <a:rPr lang="en-US" dirty="0" smtClean="0"/>
              <a:t>Completing 80% of the work on our projects, you drive the safety culture and ultimately the success of our projects.</a:t>
            </a:r>
          </a:p>
          <a:p>
            <a:pPr marL="174708" indent="-174708">
              <a:buFontTx/>
              <a:buChar char="-"/>
            </a:pPr>
            <a:r>
              <a:rPr lang="en-US" dirty="0" smtClean="0"/>
              <a:t>Looking forward…..we will always continue to strengthen our safety environment, but we need your help and commitment.</a:t>
            </a:r>
          </a:p>
          <a:p>
            <a:pPr marL="174708" indent="-174708">
              <a:buFontTx/>
              <a:buChar char="-"/>
            </a:pPr>
            <a:r>
              <a:rPr lang="en-US" dirty="0" smtClean="0"/>
              <a:t>Thank you for being here today and thank you for all that you do to keep our industry safe!</a:t>
            </a:r>
          </a:p>
          <a:p>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3</a:t>
            </a:fld>
            <a:endParaRPr lang="en-US" dirty="0"/>
          </a:p>
        </p:txBody>
      </p:sp>
    </p:spTree>
    <p:extLst>
      <p:ext uri="{BB962C8B-B14F-4D97-AF65-F5344CB8AC3E}">
        <p14:creationId xmlns:p14="http://schemas.microsoft.com/office/powerpoint/2010/main" val="7884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Jeff/Lakin</a:t>
            </a:r>
            <a:endParaRPr lang="en-US" dirty="0"/>
          </a:p>
        </p:txBody>
      </p:sp>
      <p:sp>
        <p:nvSpPr>
          <p:cNvPr id="4" name="Slide Number Placeholder 3"/>
          <p:cNvSpPr>
            <a:spLocks noGrp="1"/>
          </p:cNvSpPr>
          <p:nvPr>
            <p:ph type="sldNum" sz="quarter" idx="10"/>
          </p:nvPr>
        </p:nvSpPr>
        <p:spPr/>
        <p:txBody>
          <a:bodyPr/>
          <a:lstStyle/>
          <a:p>
            <a:pPr defTabSz="931774"/>
            <a:fld id="{F6EDC3B7-EBD8-435D-B447-A99AD5E2BFF1}" type="slidenum">
              <a:rPr lang="en-US">
                <a:solidFill>
                  <a:prstClr val="black"/>
                </a:solidFill>
                <a:latin typeface="Calibri" panose="020F0502020204030204"/>
              </a:rPr>
              <a:pPr defTabSz="931774"/>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4720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26</a:t>
            </a:fld>
            <a:endParaRPr lang="en-US" dirty="0"/>
          </a:p>
        </p:txBody>
      </p:sp>
    </p:spTree>
    <p:extLst>
      <p:ext uri="{BB962C8B-B14F-4D97-AF65-F5344CB8AC3E}">
        <p14:creationId xmlns:p14="http://schemas.microsoft.com/office/powerpoint/2010/main" val="2193778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White</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27</a:t>
            </a:fld>
            <a:endParaRPr lang="en-US" dirty="0"/>
          </a:p>
        </p:txBody>
      </p:sp>
    </p:spTree>
    <p:extLst>
      <p:ext uri="{BB962C8B-B14F-4D97-AF65-F5344CB8AC3E}">
        <p14:creationId xmlns:p14="http://schemas.microsoft.com/office/powerpoint/2010/main" val="164700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White</a:t>
            </a:r>
            <a:endParaRPr lang="en-US" dirty="0"/>
          </a:p>
        </p:txBody>
      </p:sp>
      <p:sp>
        <p:nvSpPr>
          <p:cNvPr id="4" name="Slide Number Placeholder 3"/>
          <p:cNvSpPr>
            <a:spLocks noGrp="1"/>
          </p:cNvSpPr>
          <p:nvPr>
            <p:ph type="sldNum" sz="quarter" idx="10"/>
          </p:nvPr>
        </p:nvSpPr>
        <p:spPr/>
        <p:txBody>
          <a:bodyPr/>
          <a:lstStyle/>
          <a:p>
            <a:pPr defTabSz="931774"/>
            <a:fld id="{F6EDC3B7-EBD8-435D-B447-A99AD5E2BFF1}" type="slidenum">
              <a:rPr lang="en-US">
                <a:solidFill>
                  <a:prstClr val="black"/>
                </a:solidFill>
                <a:latin typeface="Calibri" panose="020F0502020204030204"/>
              </a:rPr>
              <a:pPr defTabSz="931774"/>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2612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White</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5</a:t>
            </a:fld>
            <a:endParaRPr lang="en-US" dirty="0"/>
          </a:p>
        </p:txBody>
      </p:sp>
    </p:spTree>
    <p:extLst>
      <p:ext uri="{BB962C8B-B14F-4D97-AF65-F5344CB8AC3E}">
        <p14:creationId xmlns:p14="http://schemas.microsoft.com/office/powerpoint/2010/main" val="382692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White</a:t>
            </a:r>
          </a:p>
          <a:p>
            <a:endParaRPr lang="en-US" dirty="0" smtClean="0"/>
          </a:p>
          <a:p>
            <a:r>
              <a:rPr lang="en-US" dirty="0" smtClean="0"/>
              <a:t>- Safety is an organizational and</a:t>
            </a:r>
            <a:r>
              <a:rPr lang="en-US" baseline="0" dirty="0" smtClean="0"/>
              <a:t> more importantly personal choice, not just for safety personnel, superintendents/foreman, or even employees for that matter, but for those that we love. </a:t>
            </a:r>
            <a:endParaRPr lang="en-US" dirty="0" smtClean="0"/>
          </a:p>
          <a:p>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6</a:t>
            </a:fld>
            <a:endParaRPr lang="en-US" dirty="0"/>
          </a:p>
        </p:txBody>
      </p:sp>
    </p:spTree>
    <p:extLst>
      <p:ext uri="{BB962C8B-B14F-4D97-AF65-F5344CB8AC3E}">
        <p14:creationId xmlns:p14="http://schemas.microsoft.com/office/powerpoint/2010/main" val="221943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r>
              <a:rPr lang="en-US" baseline="0" dirty="0" smtClean="0"/>
              <a:t> White</a:t>
            </a:r>
            <a:endParaRPr lang="en-US" dirty="0"/>
          </a:p>
        </p:txBody>
      </p:sp>
      <p:sp>
        <p:nvSpPr>
          <p:cNvPr id="4" name="Slide Number Placeholder 3"/>
          <p:cNvSpPr>
            <a:spLocks noGrp="1"/>
          </p:cNvSpPr>
          <p:nvPr>
            <p:ph type="sldNum" sz="quarter" idx="10"/>
          </p:nvPr>
        </p:nvSpPr>
        <p:spPr/>
        <p:txBody>
          <a:bodyPr/>
          <a:lstStyle/>
          <a:p>
            <a:pPr defTabSz="931774"/>
            <a:fld id="{F6EDC3B7-EBD8-435D-B447-A99AD5E2BFF1}" type="slidenum">
              <a:rPr lang="en-US">
                <a:solidFill>
                  <a:prstClr val="black"/>
                </a:solidFill>
                <a:latin typeface="Calibri" panose="020F0502020204030204"/>
              </a:rPr>
              <a:pPr defTabSz="931774"/>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4526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White</a:t>
            </a:r>
            <a:endParaRPr lang="en-US" dirty="0"/>
          </a:p>
        </p:txBody>
      </p:sp>
      <p:sp>
        <p:nvSpPr>
          <p:cNvPr id="4" name="Slide Number Placeholder 3"/>
          <p:cNvSpPr>
            <a:spLocks noGrp="1"/>
          </p:cNvSpPr>
          <p:nvPr>
            <p:ph type="sldNum" sz="quarter" idx="10"/>
          </p:nvPr>
        </p:nvSpPr>
        <p:spPr/>
        <p:txBody>
          <a:bodyPr/>
          <a:lstStyle/>
          <a:p>
            <a:pPr defTabSz="931774"/>
            <a:fld id="{F6EDC3B7-EBD8-435D-B447-A99AD5E2BFF1}" type="slidenum">
              <a:rPr lang="en-US">
                <a:solidFill>
                  <a:prstClr val="black"/>
                </a:solidFill>
                <a:latin typeface="Calibri" panose="020F0502020204030204"/>
              </a:rPr>
              <a:pPr defTabSz="931774"/>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913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Chad </a:t>
            </a:r>
            <a:r>
              <a:rPr lang="en-US" dirty="0" smtClean="0"/>
              <a:t>Baker</a:t>
            </a:r>
          </a:p>
          <a:p>
            <a:pPr marL="174708" indent="-174708">
              <a:buFont typeface="Arial" panose="020B0604020202020204" pitchFamily="34" charset="0"/>
              <a:buChar char="•"/>
            </a:pPr>
            <a:r>
              <a:rPr lang="en-US" dirty="0"/>
              <a:t>Began career with Hagerman 20 years ago when hard hat usage was probably the most common safety issue on our projects</a:t>
            </a:r>
            <a:endParaRPr lang="en-US" sz="1100" dirty="0"/>
          </a:p>
          <a:p>
            <a:pPr marL="174708" indent="-174708">
              <a:buFont typeface="Arial" panose="020B0604020202020204" pitchFamily="34" charset="0"/>
              <a:buChar char="•"/>
            </a:pPr>
            <a:r>
              <a:rPr lang="en-US" dirty="0"/>
              <a:t>Safety glasses were worn occasionally when cutting or grinding, hi-viz was only worn by highway workers, and fall protection was used when it was convenient</a:t>
            </a:r>
          </a:p>
          <a:p>
            <a:pPr marL="174708" indent="-174708">
              <a:buFont typeface="Arial" panose="020B0604020202020204" pitchFamily="34" charset="0"/>
              <a:buChar char="•"/>
            </a:pPr>
            <a:r>
              <a:rPr lang="en-US" dirty="0"/>
              <a:t>The industry, along with Hagerman’s safety culture has grown exponentially since then, especially in the past 10 years.</a:t>
            </a:r>
          </a:p>
          <a:p>
            <a:pPr marL="174708" indent="-174708">
              <a:buFont typeface="Arial" panose="020B0604020202020204" pitchFamily="34" charset="0"/>
              <a:buChar char="•"/>
            </a:pPr>
            <a:r>
              <a:rPr lang="en-US" dirty="0"/>
              <a:t>My definition of Hagerman’s safety culture:  doing the right thing, regardless of who is paying attention.  Also known as integrity</a:t>
            </a:r>
            <a:endParaRPr lang="en-US" sz="1100" dirty="0"/>
          </a:p>
          <a:p>
            <a:pPr marL="174708" indent="-174708">
              <a:buFont typeface="Arial" panose="020B0604020202020204" pitchFamily="34" charset="0"/>
              <a:buChar char="•"/>
            </a:pPr>
            <a:r>
              <a:rPr lang="en-US" dirty="0"/>
              <a:t>It began with a commitment from leadership- it is now one of our 9 core values within the company</a:t>
            </a:r>
            <a:endParaRPr lang="en-US" sz="1100" dirty="0"/>
          </a:p>
          <a:p>
            <a:pPr marL="174708" indent="-174708">
              <a:buFont typeface="Arial" panose="020B0604020202020204" pitchFamily="34" charset="0"/>
              <a:buChar char="•"/>
            </a:pPr>
            <a:r>
              <a:rPr lang="en-US" dirty="0"/>
              <a:t>The culture is led by our safety department and more importantly, executed through our field and office personnel.</a:t>
            </a:r>
            <a:endParaRPr lang="en-US" sz="1100" dirty="0"/>
          </a:p>
          <a:p>
            <a:pPr marL="174708" indent="-174708">
              <a:buFont typeface="Arial" panose="020B0604020202020204" pitchFamily="34" charset="0"/>
              <a:buChar char="•"/>
            </a:pPr>
            <a:r>
              <a:rPr lang="en-US" dirty="0"/>
              <a:t>Safety culture cannot succeed without continuous training.  Hagerman Institute, our training platform, offers hundred of hours of safety training to our employees each year</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10</a:t>
            </a:fld>
            <a:endParaRPr lang="en-US" dirty="0"/>
          </a:p>
        </p:txBody>
      </p:sp>
    </p:spTree>
    <p:extLst>
      <p:ext uri="{BB962C8B-B14F-4D97-AF65-F5344CB8AC3E}">
        <p14:creationId xmlns:p14="http://schemas.microsoft.com/office/powerpoint/2010/main" val="229827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Chad </a:t>
            </a:r>
            <a:r>
              <a:rPr lang="en-US" dirty="0" smtClean="0"/>
              <a:t>Baker</a:t>
            </a:r>
          </a:p>
          <a:p>
            <a:pPr marL="174708" indent="-174708">
              <a:buFont typeface="Arial" panose="020B0604020202020204" pitchFamily="34" charset="0"/>
              <a:buChar char="•"/>
            </a:pPr>
            <a:r>
              <a:rPr lang="en-US" dirty="0"/>
              <a:t>Safety orientation video- brief overview of our requirements</a:t>
            </a:r>
            <a:endParaRPr lang="en-US" sz="1100" dirty="0"/>
          </a:p>
          <a:p>
            <a:pPr marL="174708" indent="-174708">
              <a:buFont typeface="Arial" panose="020B0604020202020204" pitchFamily="34" charset="0"/>
              <a:buChar char="•"/>
            </a:pPr>
            <a:r>
              <a:rPr lang="en-US" dirty="0"/>
              <a:t>Jobsite specific orientation checklist</a:t>
            </a:r>
            <a:endParaRPr lang="en-US" sz="1100" dirty="0"/>
          </a:p>
          <a:p>
            <a:pPr marL="174708" indent="-174708">
              <a:buFont typeface="Arial" panose="020B0604020202020204" pitchFamily="34" charset="0"/>
              <a:buChar char="•"/>
            </a:pPr>
            <a:r>
              <a:rPr lang="en-US" dirty="0"/>
              <a:t>Pre-con safety meeting for high hazard scopes of work- critical the foreman is part of this meeting</a:t>
            </a:r>
            <a:endParaRPr lang="en-US" sz="1100" dirty="0"/>
          </a:p>
          <a:p>
            <a:pPr marL="174708" indent="-174708">
              <a:buFont typeface="Arial" panose="020B0604020202020204" pitchFamily="34" charset="0"/>
              <a:buChar char="•"/>
            </a:pPr>
            <a:r>
              <a:rPr lang="en-US" dirty="0"/>
              <a:t>If we plan ahead and do it right the first time, it does not cost more.  We have experienced this with our self-perform work</a:t>
            </a:r>
            <a:endParaRPr lang="en-US" sz="1100" dirty="0"/>
          </a:p>
          <a:p>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11</a:t>
            </a:fld>
            <a:endParaRPr lang="en-US" dirty="0"/>
          </a:p>
        </p:txBody>
      </p:sp>
    </p:spTree>
    <p:extLst>
      <p:ext uri="{BB962C8B-B14F-4D97-AF65-F5344CB8AC3E}">
        <p14:creationId xmlns:p14="http://schemas.microsoft.com/office/powerpoint/2010/main" val="14041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Chad </a:t>
            </a:r>
            <a:r>
              <a:rPr lang="en-US" dirty="0" smtClean="0"/>
              <a:t>Baker</a:t>
            </a:r>
          </a:p>
          <a:p>
            <a:pPr marL="174708" indent="-174708">
              <a:buFont typeface="Arial" panose="020B0604020202020204" pitchFamily="34" charset="0"/>
              <a:buChar char="•"/>
            </a:pPr>
            <a:r>
              <a:rPr lang="en-US" dirty="0"/>
              <a:t>Bring any issues up to our superintendent, regardless of who is responsible</a:t>
            </a:r>
            <a:endParaRPr lang="en-US" sz="1100" dirty="0"/>
          </a:p>
          <a:p>
            <a:pPr marL="640594" lvl="1" indent="-174708">
              <a:buFont typeface="Arial" panose="020B0604020202020204" pitchFamily="34" charset="0"/>
              <a:buChar char="•"/>
            </a:pPr>
            <a:r>
              <a:rPr lang="en-US" dirty="0"/>
              <a:t>We never want to hear that we are not holding our own employees, or other subcontractors accountable to the same level as you</a:t>
            </a:r>
            <a:endParaRPr lang="en-US" sz="1100" dirty="0"/>
          </a:p>
          <a:p>
            <a:pPr marL="174708" indent="-174708">
              <a:buFont typeface="Arial" panose="020B0604020202020204" pitchFamily="34" charset="0"/>
              <a:buChar char="•"/>
            </a:pPr>
            <a:r>
              <a:rPr lang="en-US" dirty="0"/>
              <a:t>Notify us, in advance, of any high hazard work that is coming up</a:t>
            </a:r>
            <a:endParaRPr lang="en-US" sz="1100" dirty="0"/>
          </a:p>
          <a:p>
            <a:pPr marL="640594" lvl="1" indent="-174708">
              <a:buFont typeface="Arial" panose="020B0604020202020204" pitchFamily="34" charset="0"/>
              <a:buChar char="•"/>
            </a:pPr>
            <a:r>
              <a:rPr lang="en-US" dirty="0"/>
              <a:t>Most of our larger projects has a weekly foreman’s meeting and this is great time to discuss these topics</a:t>
            </a:r>
            <a:endParaRPr lang="en-US" sz="1100" dirty="0"/>
          </a:p>
          <a:p>
            <a:pPr marL="174708" indent="-174708">
              <a:buFont typeface="Arial" panose="020B0604020202020204" pitchFamily="34" charset="0"/>
              <a:buChar char="•"/>
            </a:pPr>
            <a:r>
              <a:rPr lang="en-US" dirty="0"/>
              <a:t>If you are unsure whether it would be considered high risk work, just ask</a:t>
            </a:r>
            <a:endParaRPr lang="en-US" sz="1100" dirty="0"/>
          </a:p>
          <a:p>
            <a:pPr marL="640594" lvl="1" indent="-174708">
              <a:buFont typeface="Arial" panose="020B0604020202020204" pitchFamily="34" charset="0"/>
              <a:buChar char="•"/>
            </a:pPr>
            <a:r>
              <a:rPr lang="en-US" dirty="0"/>
              <a:t>Unlike other GC’s, we do not have a hands-off approach</a:t>
            </a:r>
            <a:endParaRPr lang="en-US" sz="1100" dirty="0"/>
          </a:p>
          <a:p>
            <a:pPr marL="640594" lvl="1" indent="-174708">
              <a:buFont typeface="Arial" panose="020B0604020202020204" pitchFamily="34" charset="0"/>
              <a:buChar char="•"/>
            </a:pPr>
            <a:r>
              <a:rPr lang="en-US" dirty="0"/>
              <a:t>We can help with:</a:t>
            </a:r>
            <a:endParaRPr lang="en-US" sz="1100" dirty="0"/>
          </a:p>
          <a:p>
            <a:pPr marL="1106481" lvl="2" indent="-174708">
              <a:buFont typeface="Arial" panose="020B0604020202020204" pitchFamily="34" charset="0"/>
              <a:buChar char="•"/>
            </a:pPr>
            <a:r>
              <a:rPr lang="en-US" dirty="0"/>
              <a:t>Planning the work</a:t>
            </a:r>
            <a:endParaRPr lang="en-US" sz="1100" dirty="0"/>
          </a:p>
          <a:p>
            <a:pPr marL="1106481" lvl="2" indent="-174708">
              <a:buFont typeface="Arial" panose="020B0604020202020204" pitchFamily="34" charset="0"/>
              <a:buChar char="•"/>
            </a:pPr>
            <a:r>
              <a:rPr lang="en-US" dirty="0"/>
              <a:t>Recognizing potential safety concerns or hazards</a:t>
            </a:r>
            <a:endParaRPr lang="en-US" sz="1100" dirty="0"/>
          </a:p>
          <a:p>
            <a:pPr marL="1106481" lvl="2" indent="-174708">
              <a:buFont typeface="Arial" panose="020B0604020202020204" pitchFamily="34" charset="0"/>
              <a:buChar char="•"/>
            </a:pPr>
            <a:r>
              <a:rPr lang="en-US" dirty="0"/>
              <a:t>If we don’t have the answer, we have multiple industry contacts that are experts in their field</a:t>
            </a:r>
            <a:endParaRPr lang="en-US" dirty="0"/>
          </a:p>
        </p:txBody>
      </p:sp>
      <p:sp>
        <p:nvSpPr>
          <p:cNvPr id="4" name="Slide Number Placeholder 3"/>
          <p:cNvSpPr>
            <a:spLocks noGrp="1"/>
          </p:cNvSpPr>
          <p:nvPr>
            <p:ph type="sldNum" sz="quarter" idx="10"/>
          </p:nvPr>
        </p:nvSpPr>
        <p:spPr/>
        <p:txBody>
          <a:bodyPr/>
          <a:lstStyle/>
          <a:p>
            <a:fld id="{F6EDC3B7-EBD8-435D-B447-A99AD5E2BFF1}" type="slidenum">
              <a:rPr lang="en-US" smtClean="0"/>
              <a:t>12</a:t>
            </a:fld>
            <a:endParaRPr lang="en-US" dirty="0"/>
          </a:p>
        </p:txBody>
      </p:sp>
    </p:spTree>
    <p:extLst>
      <p:ext uri="{BB962C8B-B14F-4D97-AF65-F5344CB8AC3E}">
        <p14:creationId xmlns:p14="http://schemas.microsoft.com/office/powerpoint/2010/main" val="61763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40488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33575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178175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36698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61944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4835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38846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324553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69109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1430185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4686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608636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883560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25491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1994254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163963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157249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489786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4124846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980991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17142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41970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58496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52101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4362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385844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1900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15A264-584F-42B0-B4DC-9CE59DA67643}"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7243B-C7C1-4846-B813-40C06F029730}" type="slidenum">
              <a:rPr lang="en-US" smtClean="0"/>
              <a:t>‹#›</a:t>
            </a:fld>
            <a:endParaRPr lang="en-US" dirty="0"/>
          </a:p>
        </p:txBody>
      </p:sp>
    </p:spTree>
    <p:extLst>
      <p:ext uri="{BB962C8B-B14F-4D97-AF65-F5344CB8AC3E}">
        <p14:creationId xmlns:p14="http://schemas.microsoft.com/office/powerpoint/2010/main" val="281996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5A264-584F-42B0-B4DC-9CE59DA67643}" type="datetimeFigureOut">
              <a:rPr lang="en-US" smtClean="0"/>
              <a:t>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7243B-C7C1-4846-B813-40C06F029730}" type="slidenum">
              <a:rPr lang="en-US" smtClean="0"/>
              <a:t>‹#›</a:t>
            </a:fld>
            <a:endParaRPr lang="en-US" dirty="0"/>
          </a:p>
        </p:txBody>
      </p:sp>
    </p:spTree>
    <p:extLst>
      <p:ext uri="{BB962C8B-B14F-4D97-AF65-F5344CB8AC3E}">
        <p14:creationId xmlns:p14="http://schemas.microsoft.com/office/powerpoint/2010/main" val="5246838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15A264-584F-42B0-B4DC-9CE59DA67643}" type="datetimeFigureOut">
              <a:rPr lang="en-US" smtClean="0"/>
              <a:t>2/6/2019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27243B-C7C1-4846-B813-40C06F029730}" type="slidenum">
              <a:rPr lang="en-US" smtClean="0"/>
              <a:t>‹#›</a:t>
            </a:fld>
            <a:endParaRPr lang="en-US" dirty="0"/>
          </a:p>
        </p:txBody>
      </p:sp>
    </p:spTree>
    <p:extLst>
      <p:ext uri="{BB962C8B-B14F-4D97-AF65-F5344CB8AC3E}">
        <p14:creationId xmlns:p14="http://schemas.microsoft.com/office/powerpoint/2010/main" val="350153024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mailto:cwwb@hagermangc.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hagermangroup.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Operation 6"/>
          <p:cNvSpPr/>
          <p:nvPr/>
        </p:nvSpPr>
        <p:spPr>
          <a:xfrm>
            <a:off x="-26271" y="2481881"/>
            <a:ext cx="5997340" cy="4238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3044 w 8000"/>
              <a:gd name="connsiteY0" fmla="*/ 0 h 10000"/>
              <a:gd name="connsiteX1" fmla="*/ 8000 w 8000"/>
              <a:gd name="connsiteY1" fmla="*/ 0 h 10000"/>
              <a:gd name="connsiteX2" fmla="*/ 6000 w 8000"/>
              <a:gd name="connsiteY2" fmla="*/ 10000 h 10000"/>
              <a:gd name="connsiteX3" fmla="*/ 0 w 8000"/>
              <a:gd name="connsiteY3" fmla="*/ 10000 h 10000"/>
              <a:gd name="connsiteX4" fmla="*/ 3044 w 8000"/>
              <a:gd name="connsiteY4" fmla="*/ 0 h 10000"/>
              <a:gd name="connsiteX0" fmla="*/ 0 w 6195"/>
              <a:gd name="connsiteY0" fmla="*/ 0 h 10000"/>
              <a:gd name="connsiteX1" fmla="*/ 6195 w 6195"/>
              <a:gd name="connsiteY1" fmla="*/ 0 h 10000"/>
              <a:gd name="connsiteX2" fmla="*/ 3695 w 6195"/>
              <a:gd name="connsiteY2" fmla="*/ 10000 h 10000"/>
              <a:gd name="connsiteX3" fmla="*/ 2105 w 6195"/>
              <a:gd name="connsiteY3" fmla="*/ 10000 h 10000"/>
              <a:gd name="connsiteX4" fmla="*/ 0 w 6195"/>
              <a:gd name="connsiteY4" fmla="*/ 0 h 10000"/>
              <a:gd name="connsiteX0" fmla="*/ 0 w 6617"/>
              <a:gd name="connsiteY0" fmla="*/ 0 h 10064"/>
              <a:gd name="connsiteX1" fmla="*/ 6617 w 6617"/>
              <a:gd name="connsiteY1" fmla="*/ 64 h 10064"/>
              <a:gd name="connsiteX2" fmla="*/ 2581 w 6617"/>
              <a:gd name="connsiteY2" fmla="*/ 10064 h 10064"/>
              <a:gd name="connsiteX3" fmla="*/ 15 w 6617"/>
              <a:gd name="connsiteY3" fmla="*/ 10064 h 10064"/>
              <a:gd name="connsiteX4" fmla="*/ 0 w 6617"/>
              <a:gd name="connsiteY4" fmla="*/ 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 h="10064">
                <a:moveTo>
                  <a:pt x="0" y="0"/>
                </a:moveTo>
                <a:lnTo>
                  <a:pt x="6617" y="64"/>
                </a:lnTo>
                <a:lnTo>
                  <a:pt x="2581" y="10064"/>
                </a:lnTo>
                <a:lnTo>
                  <a:pt x="15" y="10064"/>
                </a:lnTo>
                <a:cubicBezTo>
                  <a:pt x="10" y="6709"/>
                  <a:pt x="5" y="3355"/>
                  <a:pt x="0" y="0"/>
                </a:cubicBezTo>
                <a:close/>
              </a:path>
            </a:pathLst>
          </a:custGeom>
          <a:solidFill>
            <a:srgbClr val="D23137"/>
          </a:solidFill>
          <a:ln>
            <a:solidFill>
              <a:srgbClr val="D23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23137"/>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66204" y="13063"/>
            <a:ext cx="5225796" cy="2468880"/>
          </a:xfrm>
        </p:spPr>
      </p:pic>
      <p:sp>
        <p:nvSpPr>
          <p:cNvPr id="5" name="Pentagon 4"/>
          <p:cNvSpPr/>
          <p:nvPr/>
        </p:nvSpPr>
        <p:spPr>
          <a:xfrm>
            <a:off x="0" y="0"/>
            <a:ext cx="7223760" cy="2377440"/>
          </a:xfrm>
          <a:prstGeom prst="homePlat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1" y="365766"/>
            <a:ext cx="6704945" cy="1661993"/>
          </a:xfrm>
          <a:prstGeom prst="rect">
            <a:avLst/>
          </a:prstGeom>
          <a:noFill/>
        </p:spPr>
        <p:txBody>
          <a:bodyPr wrap="square" rtlCol="0">
            <a:spAutoFit/>
          </a:bodyPr>
          <a:lstStyle/>
          <a:p>
            <a:pPr algn="ctr">
              <a:spcAft>
                <a:spcPts val="600"/>
              </a:spcAft>
            </a:pPr>
            <a:r>
              <a:rPr lang="en-US" sz="5100" dirty="0" smtClean="0">
                <a:ln>
                  <a:solidFill>
                    <a:schemeClr val="bg1"/>
                  </a:solidFill>
                </a:ln>
                <a:solidFill>
                  <a:schemeClr val="bg1"/>
                </a:solidFill>
                <a:latin typeface="Franklin Gothic Medium" panose="020B0603020102020204" pitchFamily="34" charset="0"/>
              </a:rPr>
              <a:t>2019 Subcontractor Safety Summit</a:t>
            </a:r>
            <a:endParaRPr lang="en-US" sz="5100" dirty="0">
              <a:ln>
                <a:solidFill>
                  <a:schemeClr val="bg1"/>
                </a:solidFill>
              </a:ln>
              <a:solidFill>
                <a:schemeClr val="bg1"/>
              </a:solidFill>
              <a:latin typeface="Franklin Gothic Medium" panose="020B0603020102020204" pitchFamily="34" charset="0"/>
            </a:endParaRPr>
          </a:p>
        </p:txBody>
      </p:sp>
      <p:sp>
        <p:nvSpPr>
          <p:cNvPr id="8" name="TextBox 7"/>
          <p:cNvSpPr txBox="1"/>
          <p:nvPr/>
        </p:nvSpPr>
        <p:spPr>
          <a:xfrm>
            <a:off x="403409" y="2608729"/>
            <a:ext cx="4208929" cy="3662541"/>
          </a:xfrm>
          <a:prstGeom prst="rect">
            <a:avLst/>
          </a:prstGeom>
          <a:noFill/>
        </p:spPr>
        <p:txBody>
          <a:bodyPr wrap="square" rtlCol="0">
            <a:spAutoFit/>
          </a:bodyPr>
          <a:lstStyle/>
          <a:p>
            <a:pPr algn="ctr"/>
            <a:r>
              <a:rPr lang="en-US" sz="3200" dirty="0" smtClean="0">
                <a:solidFill>
                  <a:schemeClr val="bg1"/>
                </a:solidFill>
                <a:latin typeface="Franklin Gothic Medium" panose="020B0603020102020204" pitchFamily="34" charset="0"/>
              </a:rPr>
              <a:t>Our Goal is to: </a:t>
            </a:r>
          </a:p>
          <a:p>
            <a:pPr algn="ctr"/>
            <a:endParaRPr lang="en-US" sz="2000" dirty="0" smtClean="0">
              <a:solidFill>
                <a:schemeClr val="bg1"/>
              </a:solidFill>
              <a:latin typeface="Franklin Gothic Medium" panose="020B0603020102020204" pitchFamily="34" charset="0"/>
            </a:endParaRPr>
          </a:p>
          <a:p>
            <a:r>
              <a:rPr lang="en-US" sz="2700" dirty="0" smtClean="0">
                <a:solidFill>
                  <a:schemeClr val="bg1"/>
                </a:solidFill>
                <a:latin typeface="Franklin Gothic Medium" panose="020B0603020102020204" pitchFamily="34" charset="0"/>
              </a:rPr>
              <a:t>Partner together to strengthen relationships and consistently grow </a:t>
            </a:r>
          </a:p>
          <a:p>
            <a:r>
              <a:rPr lang="en-US" sz="2700" dirty="0" smtClean="0">
                <a:solidFill>
                  <a:schemeClr val="bg1"/>
                </a:solidFill>
                <a:latin typeface="Franklin Gothic Medium" panose="020B0603020102020204" pitchFamily="34" charset="0"/>
              </a:rPr>
              <a:t>the safety culture on </a:t>
            </a:r>
          </a:p>
          <a:p>
            <a:r>
              <a:rPr lang="en-US" sz="2700" dirty="0" smtClean="0">
                <a:solidFill>
                  <a:schemeClr val="bg1"/>
                </a:solidFill>
                <a:latin typeface="Franklin Gothic Medium" panose="020B0603020102020204" pitchFamily="34" charset="0"/>
              </a:rPr>
              <a:t>all Hagerman </a:t>
            </a:r>
          </a:p>
          <a:p>
            <a:r>
              <a:rPr lang="en-US" sz="2700" dirty="0" smtClean="0">
                <a:solidFill>
                  <a:schemeClr val="bg1"/>
                </a:solidFill>
                <a:latin typeface="Franklin Gothic Medium" panose="020B0603020102020204" pitchFamily="34" charset="0"/>
              </a:rPr>
              <a:t>projects</a:t>
            </a:r>
            <a:r>
              <a:rPr lang="en-US" sz="2700" dirty="0" smtClean="0">
                <a:solidFill>
                  <a:schemeClr val="bg1"/>
                </a:solidFill>
              </a:rPr>
              <a:t>. </a:t>
            </a:r>
          </a:p>
          <a:p>
            <a:endParaRPr lang="en-US" dirty="0"/>
          </a:p>
        </p:txBody>
      </p:sp>
      <p:sp>
        <p:nvSpPr>
          <p:cNvPr id="16" name="Freeform 15"/>
          <p:cNvSpPr/>
          <p:nvPr/>
        </p:nvSpPr>
        <p:spPr>
          <a:xfrm>
            <a:off x="2621357" y="2495007"/>
            <a:ext cx="9570644" cy="4225506"/>
          </a:xfrm>
          <a:custGeom>
            <a:avLst/>
            <a:gdLst>
              <a:gd name="connsiteX0" fmla="*/ 3658042 w 9570644"/>
              <a:gd name="connsiteY0" fmla="*/ 0 h 4238631"/>
              <a:gd name="connsiteX1" fmla="*/ 5716732 w 9570644"/>
              <a:gd name="connsiteY1" fmla="*/ 0 h 4238631"/>
              <a:gd name="connsiteX2" fmla="*/ 5983745 w 9570644"/>
              <a:gd name="connsiteY2" fmla="*/ 0 h 4238631"/>
              <a:gd name="connsiteX3" fmla="*/ 9570644 w 9570644"/>
              <a:gd name="connsiteY3" fmla="*/ 0 h 4238631"/>
              <a:gd name="connsiteX4" fmla="*/ 9570644 w 9570644"/>
              <a:gd name="connsiteY4" fmla="*/ 4225506 h 4238631"/>
              <a:gd name="connsiteX5" fmla="*/ 5997298 w 9570644"/>
              <a:gd name="connsiteY5" fmla="*/ 4225506 h 4238631"/>
              <a:gd name="connsiteX6" fmla="*/ 5997340 w 9570644"/>
              <a:gd name="connsiteY6" fmla="*/ 4238631 h 4238631"/>
              <a:gd name="connsiteX7" fmla="*/ 0 w 9570644"/>
              <a:gd name="connsiteY7" fmla="*/ 4211677 h 423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0644" h="4238631">
                <a:moveTo>
                  <a:pt x="3658042" y="0"/>
                </a:moveTo>
                <a:lnTo>
                  <a:pt x="5716732" y="0"/>
                </a:lnTo>
                <a:lnTo>
                  <a:pt x="5983745" y="0"/>
                </a:lnTo>
                <a:lnTo>
                  <a:pt x="9570644" y="0"/>
                </a:lnTo>
                <a:lnTo>
                  <a:pt x="9570644" y="4225506"/>
                </a:lnTo>
                <a:lnTo>
                  <a:pt x="5997298" y="4225506"/>
                </a:lnTo>
                <a:lnTo>
                  <a:pt x="5997340" y="4238631"/>
                </a:lnTo>
                <a:lnTo>
                  <a:pt x="0" y="4211677"/>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862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0600"/>
          </a:xfrm>
        </p:spPr>
        <p:txBody>
          <a:bodyPr>
            <a:normAutofit fontScale="90000"/>
          </a:bodyPr>
          <a:lstStyle/>
          <a:p>
            <a:r>
              <a:rPr lang="en-US" sz="5100" dirty="0" smtClean="0">
                <a:latin typeface="Franklin Gothic Medium" panose="020B0603020102020204" pitchFamily="34" charset="0"/>
              </a:rPr>
              <a:t>Field Operations Commitment to Safety</a:t>
            </a:r>
            <a:endParaRPr lang="en-US" sz="5100" dirty="0">
              <a:latin typeface="Franklin Gothic Medium" panose="020B0603020102020204" pitchFamily="34" charset="0"/>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pic>
        <p:nvPicPr>
          <p:cNvPr id="3075" name="Picture 1" descr="Image result for old time 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812" y="1969680"/>
            <a:ext cx="6219709" cy="43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26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315995"/>
          </a:xfrm>
        </p:spPr>
        <p:txBody>
          <a:bodyPr>
            <a:normAutofit fontScale="90000"/>
          </a:bodyPr>
          <a:lstStyle/>
          <a:p>
            <a:r>
              <a:rPr lang="en-US" sz="5100" dirty="0" smtClean="0">
                <a:latin typeface="Franklin Gothic Medium" panose="020B0603020102020204" pitchFamily="34" charset="0"/>
              </a:rPr>
              <a:t>When it comes to a safe, productive jobsite, it starts with planning</a:t>
            </a:r>
            <a:endParaRPr lang="en-US" sz="5100" dirty="0">
              <a:latin typeface="Franklin Gothic Medium" panose="020B0603020102020204" pitchFamily="34" charset="0"/>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pic>
        <p:nvPicPr>
          <p:cNvPr id="5" name="Content Placeholder 4">
            <a:extLst>
              <a:ext uri="{FF2B5EF4-FFF2-40B4-BE49-F238E27FC236}">
                <a16:creationId xmlns:a16="http://schemas.microsoft.com/office/drawing/2014/main" id="{62BD96F2-2C7C-4FFD-99C6-656796856CC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38955" y="2199275"/>
            <a:ext cx="5709424" cy="4277509"/>
          </a:xfrm>
          <a:prstGeom prst="rect">
            <a:avLst/>
          </a:prstGeom>
        </p:spPr>
      </p:pic>
    </p:spTree>
    <p:extLst>
      <p:ext uri="{BB962C8B-B14F-4D97-AF65-F5344CB8AC3E}">
        <p14:creationId xmlns:p14="http://schemas.microsoft.com/office/powerpoint/2010/main" val="197274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0600"/>
          </a:xfrm>
        </p:spPr>
        <p:txBody>
          <a:bodyPr>
            <a:normAutofit fontScale="90000"/>
          </a:bodyPr>
          <a:lstStyle/>
          <a:p>
            <a:r>
              <a:rPr lang="en-US" sz="5100" dirty="0" smtClean="0">
                <a:latin typeface="Franklin Gothic Medium" panose="020B0603020102020204" pitchFamily="34" charset="0"/>
              </a:rPr>
              <a:t>We want our Subcontractors to be part of our team</a:t>
            </a:r>
            <a:endParaRPr lang="en-US" sz="5100" dirty="0">
              <a:latin typeface="Franklin Gothic Medium" panose="020B0603020102020204" pitchFamily="34" charset="0"/>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pic>
        <p:nvPicPr>
          <p:cNvPr id="5" name="Picture 4" descr="A picture containing music&#10;&#10;Description generated with high confidence">
            <a:extLst>
              <a:ext uri="{FF2B5EF4-FFF2-40B4-BE49-F238E27FC236}">
                <a16:creationId xmlns:a16="http://schemas.microsoft.com/office/drawing/2014/main" id="{46E6119D-29AD-4A0C-B32E-A4DB75D87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652" y="2082098"/>
            <a:ext cx="6304029" cy="4109588"/>
          </a:xfrm>
          <a:prstGeom prst="rect">
            <a:avLst/>
          </a:prstGeom>
        </p:spPr>
      </p:pic>
    </p:spTree>
    <p:extLst>
      <p:ext uri="{BB962C8B-B14F-4D97-AF65-F5344CB8AC3E}">
        <p14:creationId xmlns:p14="http://schemas.microsoft.com/office/powerpoint/2010/main" val="513858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0600"/>
          </a:xfrm>
        </p:spPr>
        <p:txBody>
          <a:bodyPr>
            <a:normAutofit/>
          </a:bodyPr>
          <a:lstStyle/>
          <a:p>
            <a:r>
              <a:rPr lang="en-US" sz="5100" dirty="0" smtClean="0">
                <a:latin typeface="Franklin Gothic Medium" panose="020B0603020102020204" pitchFamily="34" charset="0"/>
              </a:rPr>
              <a:t>What Hagerman is asking of you</a:t>
            </a:r>
            <a:endParaRPr lang="en-US" sz="5100" dirty="0">
              <a:latin typeface="Franklin Gothic Medium" panose="020B0603020102020204" pitchFamily="34" charset="0"/>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
        <p:nvSpPr>
          <p:cNvPr id="5" name="AutoShape 2" descr="Image result for uncle sam pos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908" y="1828307"/>
            <a:ext cx="6873517" cy="452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66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0600"/>
          </a:xfrm>
        </p:spPr>
        <p:txBody>
          <a:bodyPr>
            <a:normAutofit/>
          </a:bodyPr>
          <a:lstStyle/>
          <a:p>
            <a:r>
              <a:rPr lang="en-US" sz="5100" dirty="0" smtClean="0">
                <a:latin typeface="Franklin Gothic Medium" panose="020B0603020102020204" pitchFamily="34" charset="0"/>
              </a:rPr>
              <a:t>In closing..</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789278" y="2332767"/>
            <a:ext cx="5704389" cy="3503340"/>
          </a:xfrm>
        </p:spPr>
        <p:txBody>
          <a:bodyPr>
            <a:normAutofit/>
          </a:bodyPr>
          <a:lstStyle/>
          <a:p>
            <a:pPr marL="0" indent="0" algn="ctr">
              <a:buNone/>
            </a:pPr>
            <a:r>
              <a:rPr lang="en-US" dirty="0" smtClean="0"/>
              <a:t>Chad Baker</a:t>
            </a:r>
          </a:p>
          <a:p>
            <a:pPr marL="0" indent="0" algn="ctr">
              <a:buNone/>
            </a:pPr>
            <a:r>
              <a:rPr lang="en-US" dirty="0" smtClean="0"/>
              <a:t>Director of Field Operations</a:t>
            </a:r>
          </a:p>
          <a:p>
            <a:pPr marL="0" indent="0" algn="ctr">
              <a:buNone/>
            </a:pPr>
            <a:r>
              <a:rPr lang="en-US" dirty="0" smtClean="0">
                <a:hlinkClick r:id="rId3"/>
              </a:rPr>
              <a:t>cbaker@hagermangc.com</a:t>
            </a:r>
            <a:endParaRPr lang="en-US" dirty="0"/>
          </a:p>
          <a:p>
            <a:pPr marL="0" indent="0" algn="ctr">
              <a:buNone/>
            </a:pPr>
            <a:r>
              <a:rPr lang="en-US" dirty="0" smtClean="0"/>
              <a:t>317.577.6836</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7755" y="2332767"/>
            <a:ext cx="5785269" cy="3218056"/>
          </a:xfrm>
          <a:prstGeom prst="rect">
            <a:avLst/>
          </a:prstGeom>
        </p:spPr>
      </p:pic>
    </p:spTree>
    <p:extLst>
      <p:ext uri="{BB962C8B-B14F-4D97-AF65-F5344CB8AC3E}">
        <p14:creationId xmlns:p14="http://schemas.microsoft.com/office/powerpoint/2010/main" val="91004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9012" y="17094"/>
            <a:ext cx="8574622" cy="2616199"/>
          </a:xfrm>
        </p:spPr>
        <p:txBody>
          <a:bodyPr>
            <a:normAutofit/>
          </a:bodyPr>
          <a:lstStyle/>
          <a:p>
            <a:r>
              <a:rPr lang="en-US" sz="9600" dirty="0" smtClean="0"/>
              <a:t>Jeff Poynter</a:t>
            </a:r>
            <a:endParaRPr lang="en-US" sz="9600" dirty="0"/>
          </a:p>
        </p:txBody>
      </p:sp>
      <p:sp>
        <p:nvSpPr>
          <p:cNvPr id="5" name="Subtitle 4"/>
          <p:cNvSpPr>
            <a:spLocks noGrp="1"/>
          </p:cNvSpPr>
          <p:nvPr>
            <p:ph type="subTitle" idx="1"/>
          </p:nvPr>
        </p:nvSpPr>
        <p:spPr>
          <a:xfrm>
            <a:off x="2277090" y="2386809"/>
            <a:ext cx="6987645" cy="1388534"/>
          </a:xfrm>
        </p:spPr>
        <p:txBody>
          <a:bodyPr>
            <a:noAutofit/>
          </a:bodyPr>
          <a:lstStyle/>
          <a:p>
            <a:r>
              <a:rPr lang="en-US" sz="4800" dirty="0" smtClean="0"/>
              <a:t>Area Safety Manager</a:t>
            </a:r>
            <a:endParaRPr lang="en-US" sz="4800" dirty="0"/>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Rectangle 10"/>
          <p:cNvSpPr/>
          <p:nvPr/>
        </p:nvSpPr>
        <p:spPr>
          <a:xfrm>
            <a:off x="-69012" y="0"/>
            <a:ext cx="448569" cy="6857999"/>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Title 3"/>
          <p:cNvSpPr txBox="1">
            <a:spLocks/>
          </p:cNvSpPr>
          <p:nvPr/>
        </p:nvSpPr>
        <p:spPr>
          <a:xfrm>
            <a:off x="2648307" y="2902497"/>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dirty="0" smtClean="0"/>
              <a:t>Lakin Bowell</a:t>
            </a:r>
            <a:endParaRPr lang="en-US" sz="9600" dirty="0"/>
          </a:p>
        </p:txBody>
      </p:sp>
      <p:sp>
        <p:nvSpPr>
          <p:cNvPr id="14" name="Subtitle 4"/>
          <p:cNvSpPr txBox="1">
            <a:spLocks/>
          </p:cNvSpPr>
          <p:nvPr/>
        </p:nvSpPr>
        <p:spPr>
          <a:xfrm>
            <a:off x="4977278" y="5268613"/>
            <a:ext cx="6987645" cy="13885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4800" dirty="0" smtClean="0"/>
              <a:t>Safety Coordinator</a:t>
            </a:r>
            <a:endParaRPr lang="en-US" sz="4800" dirty="0"/>
          </a:p>
        </p:txBody>
      </p:sp>
      <p:grpSp>
        <p:nvGrpSpPr>
          <p:cNvPr id="15" name="Group 14"/>
          <p:cNvGrpSpPr/>
          <p:nvPr/>
        </p:nvGrpSpPr>
        <p:grpSpPr>
          <a:xfrm>
            <a:off x="-138024" y="0"/>
            <a:ext cx="586593" cy="6857999"/>
            <a:chOff x="-138024" y="0"/>
            <a:chExt cx="586593" cy="6857999"/>
          </a:xfrm>
        </p:grpSpPr>
        <p:sp>
          <p:nvSpPr>
            <p:cNvPr id="16" name="Rectangle 15"/>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7" name="Rectangle 16"/>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lumMod val="90000"/>
                    <a:lumOff val="10000"/>
                  </a:schemeClr>
                </a:solidFill>
                <a:effectLst/>
                <a:uLnTx/>
                <a:uFillTx/>
                <a:latin typeface="Corbel" panose="020B0503020204020204"/>
                <a:ea typeface="+mn-ea"/>
                <a:cs typeface="+mn-cs"/>
              </a:endParaRPr>
            </a:p>
          </p:txBody>
        </p:sp>
        <p:sp>
          <p:nvSpPr>
            <p:cNvPr id="18" name="Rectangle 17"/>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9500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35182"/>
          </a:xfrm>
        </p:spPr>
        <p:txBody>
          <a:bodyPr>
            <a:normAutofit/>
          </a:bodyPr>
          <a:lstStyle/>
          <a:p>
            <a:r>
              <a:rPr lang="en-US" sz="5100" dirty="0" smtClean="0">
                <a:latin typeface="Franklin Gothic Medium" panose="020B0603020102020204" pitchFamily="34" charset="0"/>
              </a:rPr>
              <a:t>Accessing our Safety Manual</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620983"/>
            <a:ext cx="10018713" cy="4170217"/>
          </a:xfrm>
        </p:spPr>
        <p:txBody>
          <a:bodyPr>
            <a:normAutofit/>
          </a:bodyPr>
          <a:lstStyle/>
          <a:p>
            <a:r>
              <a:rPr lang="en-US" dirty="0"/>
              <a:t>In our contracts, we </a:t>
            </a:r>
            <a:r>
              <a:rPr lang="en-US" dirty="0" smtClean="0"/>
              <a:t>require </a:t>
            </a:r>
            <a:r>
              <a:rPr lang="en-US" dirty="0"/>
              <a:t>all of </a:t>
            </a:r>
            <a:r>
              <a:rPr lang="en-US" dirty="0" smtClean="0"/>
              <a:t>our work </a:t>
            </a:r>
            <a:r>
              <a:rPr lang="en-US" dirty="0"/>
              <a:t>to be performed </a:t>
            </a:r>
            <a:r>
              <a:rPr lang="en-US" dirty="0" smtClean="0"/>
              <a:t>to OSHA minimum standards and Hagerman Safety Policy.</a:t>
            </a:r>
          </a:p>
          <a:p>
            <a:r>
              <a:rPr lang="en-US" dirty="0" smtClean="0"/>
              <a:t>Where </a:t>
            </a:r>
            <a:r>
              <a:rPr lang="en-US" dirty="0"/>
              <a:t>can our manual be found?</a:t>
            </a:r>
          </a:p>
          <a:p>
            <a:pPr lvl="1"/>
            <a:r>
              <a:rPr lang="en-US" dirty="0"/>
              <a:t>  </a:t>
            </a:r>
            <a:r>
              <a:rPr lang="en-US" dirty="0">
                <a:hlinkClick r:id="rId3"/>
              </a:rPr>
              <a:t>www.thehagermangroup.com</a:t>
            </a:r>
            <a:r>
              <a:rPr lang="en-US" dirty="0"/>
              <a:t>  </a:t>
            </a:r>
            <a:r>
              <a:rPr lang="en-US" dirty="0" smtClean="0"/>
              <a:t>- </a:t>
            </a:r>
            <a:r>
              <a:rPr lang="en-US" dirty="0"/>
              <a:t>“ABOUT” – </a:t>
            </a:r>
            <a:r>
              <a:rPr lang="en-US" dirty="0" smtClean="0"/>
              <a:t> </a:t>
            </a:r>
            <a:r>
              <a:rPr lang="en-US" dirty="0"/>
              <a:t>“SAFETY” </a:t>
            </a:r>
            <a:r>
              <a:rPr lang="en-US" dirty="0" smtClean="0"/>
              <a:t>– </a:t>
            </a:r>
            <a:r>
              <a:rPr lang="en-US" dirty="0"/>
              <a:t>“SAFETY MANUAL” – password is “safety”</a:t>
            </a:r>
          </a:p>
          <a:p>
            <a:pPr lvl="1"/>
            <a:r>
              <a:rPr lang="en-US" dirty="0"/>
              <a:t>In our office trailers/job boxes when you arrive on site</a:t>
            </a:r>
          </a:p>
          <a:p>
            <a:pPr lvl="1"/>
            <a:r>
              <a:rPr lang="en-US" dirty="0" smtClean="0"/>
              <a:t>ProCore</a:t>
            </a:r>
            <a:endParaRPr lang="en-US" dirty="0"/>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20112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46017"/>
          </a:xfrm>
        </p:spPr>
        <p:txBody>
          <a:bodyPr>
            <a:normAutofit/>
          </a:bodyPr>
          <a:lstStyle/>
          <a:p>
            <a:r>
              <a:rPr lang="en-US" sz="5100" dirty="0" smtClean="0">
                <a:latin typeface="Franklin Gothic Medium" panose="020B0603020102020204" pitchFamily="34" charset="0"/>
              </a:rPr>
              <a:t>Safety on our Projects</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731818"/>
            <a:ext cx="10018713" cy="5126181"/>
          </a:xfrm>
        </p:spPr>
        <p:txBody>
          <a:bodyPr>
            <a:normAutofit/>
          </a:bodyPr>
          <a:lstStyle/>
          <a:p>
            <a:r>
              <a:rPr lang="en-US" dirty="0" smtClean="0"/>
              <a:t>Before mobilization we require:</a:t>
            </a:r>
          </a:p>
          <a:p>
            <a:pPr lvl="1"/>
            <a:r>
              <a:rPr lang="en-US" dirty="0"/>
              <a:t>Site Specific Safety Plans</a:t>
            </a:r>
          </a:p>
          <a:p>
            <a:pPr lvl="1"/>
            <a:r>
              <a:rPr lang="en-US" dirty="0"/>
              <a:t>Silica Exposure Control Plan</a:t>
            </a:r>
          </a:p>
          <a:p>
            <a:pPr lvl="1"/>
            <a:r>
              <a:rPr lang="en-US" dirty="0"/>
              <a:t>Documentation of </a:t>
            </a:r>
            <a:r>
              <a:rPr lang="en-US" dirty="0" smtClean="0"/>
              <a:t>training</a:t>
            </a:r>
          </a:p>
          <a:p>
            <a:r>
              <a:rPr lang="en-US" dirty="0"/>
              <a:t>Pre-Construction </a:t>
            </a:r>
            <a:r>
              <a:rPr lang="en-US" dirty="0" smtClean="0"/>
              <a:t>Meetings</a:t>
            </a:r>
            <a:endParaRPr lang="en-US" dirty="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097" y="2186024"/>
            <a:ext cx="5253926" cy="3504369"/>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
        <p:nvSpPr>
          <p:cNvPr id="6" name="TextBox 5"/>
          <p:cNvSpPr txBox="1"/>
          <p:nvPr/>
        </p:nvSpPr>
        <p:spPr>
          <a:xfrm>
            <a:off x="7202535" y="5775267"/>
            <a:ext cx="3347049" cy="369332"/>
          </a:xfrm>
          <a:prstGeom prst="rect">
            <a:avLst/>
          </a:prstGeom>
          <a:noFill/>
        </p:spPr>
        <p:txBody>
          <a:bodyPr wrap="square" rtlCol="0">
            <a:spAutoFit/>
          </a:bodyPr>
          <a:lstStyle/>
          <a:p>
            <a:pPr algn="ctr"/>
            <a:r>
              <a:rPr lang="en-US" dirty="0" smtClean="0"/>
              <a:t>Fishers Police Department</a:t>
            </a:r>
            <a:endParaRPr lang="en-US" dirty="0"/>
          </a:p>
        </p:txBody>
      </p:sp>
    </p:spTree>
    <p:extLst>
      <p:ext uri="{BB962C8B-B14F-4D97-AF65-F5344CB8AC3E}">
        <p14:creationId xmlns:p14="http://schemas.microsoft.com/office/powerpoint/2010/main" val="3097181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46017"/>
          </a:xfrm>
        </p:spPr>
        <p:txBody>
          <a:bodyPr>
            <a:normAutofit/>
          </a:bodyPr>
          <a:lstStyle/>
          <a:p>
            <a:r>
              <a:rPr lang="en-US" sz="5100" dirty="0" smtClean="0">
                <a:latin typeface="Franklin Gothic Medium" panose="020B0603020102020204" pitchFamily="34" charset="0"/>
              </a:rPr>
              <a:t>Safety on our Projects</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731818"/>
            <a:ext cx="10018713" cy="5126181"/>
          </a:xfrm>
        </p:spPr>
        <p:txBody>
          <a:bodyPr>
            <a:normAutofit/>
          </a:bodyPr>
          <a:lstStyle/>
          <a:p>
            <a:r>
              <a:rPr lang="en-US" dirty="0" smtClean="0"/>
              <a:t>Site </a:t>
            </a:r>
            <a:r>
              <a:rPr lang="en-US" dirty="0"/>
              <a:t>Safety </a:t>
            </a:r>
            <a:r>
              <a:rPr lang="en-US" dirty="0" smtClean="0"/>
              <a:t>Orientation</a:t>
            </a:r>
            <a:endParaRPr lang="en-US" dirty="0"/>
          </a:p>
          <a:p>
            <a:r>
              <a:rPr lang="en-US" dirty="0"/>
              <a:t>Daily Pre-Task Plans</a:t>
            </a:r>
          </a:p>
          <a:p>
            <a:r>
              <a:rPr lang="en-US" dirty="0"/>
              <a:t>Weekly Toolbox </a:t>
            </a:r>
            <a:r>
              <a:rPr lang="en-US" dirty="0" smtClean="0"/>
              <a:t>Talks</a:t>
            </a:r>
          </a:p>
          <a:p>
            <a:r>
              <a:rPr lang="en-US" dirty="0" smtClean="0"/>
              <a:t>Incident Reporting and Review</a:t>
            </a:r>
            <a:endParaRPr lang="en-US" dirty="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98" y="2192493"/>
            <a:ext cx="5216425" cy="3355900"/>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
        <p:nvSpPr>
          <p:cNvPr id="6" name="TextBox 5"/>
          <p:cNvSpPr txBox="1"/>
          <p:nvPr/>
        </p:nvSpPr>
        <p:spPr>
          <a:xfrm>
            <a:off x="7298923" y="5666486"/>
            <a:ext cx="3191773" cy="369332"/>
          </a:xfrm>
          <a:prstGeom prst="rect">
            <a:avLst/>
          </a:prstGeom>
          <a:noFill/>
        </p:spPr>
        <p:txBody>
          <a:bodyPr wrap="square" rtlCol="0">
            <a:spAutoFit/>
          </a:bodyPr>
          <a:lstStyle/>
          <a:p>
            <a:pPr algn="ctr"/>
            <a:r>
              <a:rPr lang="en-US" dirty="0" smtClean="0"/>
              <a:t>St. Vincent Sim Center</a:t>
            </a:r>
            <a:endParaRPr lang="en-US" dirty="0"/>
          </a:p>
        </p:txBody>
      </p:sp>
    </p:spTree>
    <p:extLst>
      <p:ext uri="{BB962C8B-B14F-4D97-AF65-F5344CB8AC3E}">
        <p14:creationId xmlns:p14="http://schemas.microsoft.com/office/powerpoint/2010/main" val="33597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302" y="2653749"/>
            <a:ext cx="5035721" cy="2045761"/>
          </a:xfrm>
          <a:prstGeom prst="rect">
            <a:avLst/>
          </a:prstGeom>
        </p:spPr>
      </p:pic>
      <p:sp>
        <p:nvSpPr>
          <p:cNvPr id="2" name="Title 1"/>
          <p:cNvSpPr>
            <a:spLocks noGrp="1"/>
          </p:cNvSpPr>
          <p:nvPr>
            <p:ph type="title"/>
          </p:nvPr>
        </p:nvSpPr>
        <p:spPr>
          <a:xfrm>
            <a:off x="1484311" y="685801"/>
            <a:ext cx="10018713" cy="983974"/>
          </a:xfrm>
        </p:spPr>
        <p:txBody>
          <a:bodyPr>
            <a:normAutofit/>
          </a:bodyPr>
          <a:lstStyle/>
          <a:p>
            <a:r>
              <a:rPr lang="en-US" sz="5100" dirty="0" smtClean="0"/>
              <a:t>Hagerman Standards above OSHA</a:t>
            </a:r>
            <a:endParaRPr lang="en-US" sz="5100" dirty="0"/>
          </a:p>
        </p:txBody>
      </p:sp>
      <p:sp>
        <p:nvSpPr>
          <p:cNvPr id="3" name="Content Placeholder 2"/>
          <p:cNvSpPr>
            <a:spLocks noGrp="1"/>
          </p:cNvSpPr>
          <p:nvPr>
            <p:ph idx="1"/>
          </p:nvPr>
        </p:nvSpPr>
        <p:spPr>
          <a:xfrm>
            <a:off x="1296786" y="1669775"/>
            <a:ext cx="10206238" cy="4434463"/>
          </a:xfrm>
        </p:spPr>
        <p:txBody>
          <a:bodyPr>
            <a:normAutofit/>
          </a:bodyPr>
          <a:lstStyle/>
          <a:p>
            <a:r>
              <a:rPr lang="en-US" dirty="0"/>
              <a:t>Minimum PPE required on all projects is: Hardhat, ANSI Z87 rated Safety Glasses, High Visibility Clothing worn on the torso, Boots, at least short sleeves on shirts and long pants.</a:t>
            </a:r>
          </a:p>
          <a:p>
            <a:pPr>
              <a:lnSpc>
                <a:spcPct val="110000"/>
              </a:lnSpc>
              <a:spcAft>
                <a:spcPts val="0"/>
              </a:spcAft>
            </a:pPr>
            <a:r>
              <a:rPr lang="en-US" dirty="0" smtClean="0"/>
              <a:t>Boom </a:t>
            </a:r>
            <a:r>
              <a:rPr lang="en-US" dirty="0" smtClean="0"/>
              <a:t>and scissor lifts require tie </a:t>
            </a:r>
            <a:r>
              <a:rPr lang="en-US" dirty="0" smtClean="0"/>
              <a:t>off 										  unless </a:t>
            </a:r>
            <a:r>
              <a:rPr lang="en-US" dirty="0" smtClean="0"/>
              <a:t>the </a:t>
            </a:r>
            <a:r>
              <a:rPr lang="en-US" dirty="0" smtClean="0"/>
              <a:t>manufacturer specifically 									      requires </a:t>
            </a:r>
            <a:r>
              <a:rPr lang="en-US" dirty="0" smtClean="0"/>
              <a:t>that workers in </a:t>
            </a:r>
            <a:r>
              <a:rPr lang="en-US" dirty="0" smtClean="0"/>
              <a:t>the lift not be											 tied off or secured (rare occurrences).</a:t>
            </a:r>
          </a:p>
          <a:p>
            <a:r>
              <a:rPr lang="en-US" dirty="0" smtClean="0"/>
              <a:t>Fall </a:t>
            </a:r>
            <a:r>
              <a:rPr lang="en-US" dirty="0" smtClean="0"/>
              <a:t>protection is required for elevated work at 6ft or higher above a lower level for all trades. No exceptions for steel erection, scaffold work, excavations, precast </a:t>
            </a:r>
            <a:r>
              <a:rPr lang="en-US" dirty="0" smtClean="0"/>
              <a:t>concrete, </a:t>
            </a:r>
            <a:r>
              <a:rPr lang="en-US" dirty="0" smtClean="0"/>
              <a:t>etc</a:t>
            </a:r>
            <a:r>
              <a:rPr lang="en-US" dirty="0" smtClean="0"/>
              <a:t>.</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41765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9600" dirty="0" smtClean="0"/>
              <a:t>Jeff Hagerman</a:t>
            </a:r>
            <a:endParaRPr lang="en-US" sz="9600" dirty="0"/>
          </a:p>
        </p:txBody>
      </p:sp>
      <p:sp>
        <p:nvSpPr>
          <p:cNvPr id="5" name="Subtitle 4"/>
          <p:cNvSpPr>
            <a:spLocks noGrp="1"/>
          </p:cNvSpPr>
          <p:nvPr>
            <p:ph type="subTitle" idx="1"/>
          </p:nvPr>
        </p:nvSpPr>
        <p:spPr/>
        <p:txBody>
          <a:bodyPr>
            <a:noAutofit/>
          </a:bodyPr>
          <a:lstStyle/>
          <a:p>
            <a:r>
              <a:rPr lang="en-US" sz="4800" dirty="0" smtClean="0"/>
              <a:t>Chairman of the Hagerman Group</a:t>
            </a:r>
            <a:endParaRPr lang="en-US" sz="4800" dirty="0"/>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9012" y="0"/>
            <a:ext cx="448569" cy="6857999"/>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138024" y="0"/>
            <a:ext cx="586593" cy="6857999"/>
            <a:chOff x="-138024" y="0"/>
            <a:chExt cx="586593" cy="6857999"/>
          </a:xfrm>
        </p:grpSpPr>
        <p:sp>
          <p:nvSpPr>
            <p:cNvPr id="13" name="Rectangle 12"/>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Rectangle 13"/>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lumMod val="90000"/>
                    <a:lumOff val="10000"/>
                  </a:schemeClr>
                </a:solidFill>
                <a:effectLst/>
                <a:uLnTx/>
                <a:uFillTx/>
                <a:latin typeface="Corbel" panose="020B0503020204020204"/>
                <a:ea typeface="+mn-ea"/>
                <a:cs typeface="+mn-cs"/>
              </a:endParaRPr>
            </a:p>
          </p:txBody>
        </p:sp>
        <p:sp>
          <p:nvSpPr>
            <p:cNvPr id="15" name="Rectangle 14"/>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79208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933" y="2311255"/>
            <a:ext cx="4270950" cy="3300280"/>
          </a:xfrm>
          <a:prstGeom prst="rect">
            <a:avLst/>
          </a:prstGeom>
        </p:spPr>
      </p:pic>
      <p:sp>
        <p:nvSpPr>
          <p:cNvPr id="2" name="Title 1"/>
          <p:cNvSpPr>
            <a:spLocks noGrp="1"/>
          </p:cNvSpPr>
          <p:nvPr>
            <p:ph type="title"/>
          </p:nvPr>
        </p:nvSpPr>
        <p:spPr>
          <a:xfrm>
            <a:off x="1484311" y="685801"/>
            <a:ext cx="10018713" cy="983974"/>
          </a:xfrm>
        </p:spPr>
        <p:txBody>
          <a:bodyPr>
            <a:normAutofit/>
          </a:bodyPr>
          <a:lstStyle/>
          <a:p>
            <a:r>
              <a:rPr lang="en-US" sz="5100" dirty="0" smtClean="0"/>
              <a:t>Hagerman Standards above OSHA</a:t>
            </a:r>
            <a:endParaRPr lang="en-US" sz="5100" dirty="0"/>
          </a:p>
        </p:txBody>
      </p:sp>
      <p:sp>
        <p:nvSpPr>
          <p:cNvPr id="3" name="Content Placeholder 2"/>
          <p:cNvSpPr>
            <a:spLocks noGrp="1"/>
          </p:cNvSpPr>
          <p:nvPr>
            <p:ph idx="1"/>
          </p:nvPr>
        </p:nvSpPr>
        <p:spPr>
          <a:xfrm>
            <a:off x="1296786" y="1949570"/>
            <a:ext cx="10206238" cy="4872973"/>
          </a:xfrm>
        </p:spPr>
        <p:txBody>
          <a:bodyPr>
            <a:normAutofit lnSpcReduction="10000"/>
          </a:bodyPr>
          <a:lstStyle/>
          <a:p>
            <a:pPr marL="0" indent="0">
              <a:buNone/>
            </a:pPr>
            <a:endParaRPr lang="en-US" dirty="0" smtClean="0"/>
          </a:p>
          <a:p>
            <a:r>
              <a:rPr lang="en-US" sz="2300" dirty="0"/>
              <a:t>Excavations 6ft or greater in depth with </a:t>
            </a:r>
            <a:r>
              <a:rPr lang="en-US" sz="2300" dirty="0" smtClean="0"/>
              <a:t>vertical </a:t>
            </a:r>
            <a:r>
              <a:rPr lang="en-US" sz="2300" dirty="0"/>
              <a:t>or near vertical sides need to be </a:t>
            </a:r>
            <a:r>
              <a:rPr lang="en-US" sz="2300" dirty="0" smtClean="0"/>
              <a:t>protected </a:t>
            </a:r>
            <a:r>
              <a:rPr lang="en-US" sz="2300" dirty="0"/>
              <a:t>by standard guardrail or </a:t>
            </a:r>
            <a:r>
              <a:rPr lang="en-US" sz="2300" dirty="0" smtClean="0"/>
              <a:t>another </a:t>
            </a:r>
            <a:r>
              <a:rPr lang="en-US" sz="2300" dirty="0"/>
              <a:t>form of fall protection. </a:t>
            </a:r>
          </a:p>
          <a:p>
            <a:r>
              <a:rPr lang="en-US" sz="2300" dirty="0" smtClean="0"/>
              <a:t>Open </a:t>
            </a:r>
            <a:r>
              <a:rPr lang="en-US" sz="2300" dirty="0"/>
              <a:t>excavations are required to be </a:t>
            </a:r>
            <a:r>
              <a:rPr lang="en-US" sz="2300" dirty="0" smtClean="0"/>
              <a:t>visually								 </a:t>
            </a:r>
            <a:r>
              <a:rPr lang="en-US" sz="2300" dirty="0"/>
              <a:t>marked with caution tape, danger tape</a:t>
            </a:r>
            <a:r>
              <a:rPr lang="en-US" sz="2300" dirty="0" smtClean="0"/>
              <a:t>,									 </a:t>
            </a:r>
            <a:r>
              <a:rPr lang="en-US" sz="2300" dirty="0"/>
              <a:t>pendant line, snow </a:t>
            </a:r>
            <a:r>
              <a:rPr lang="en-US" sz="2300" dirty="0" smtClean="0"/>
              <a:t>fencing </a:t>
            </a:r>
            <a:r>
              <a:rPr lang="en-US" sz="2300" dirty="0"/>
              <a:t>or other </a:t>
            </a:r>
            <a:r>
              <a:rPr lang="en-US" sz="2300" dirty="0" smtClean="0"/>
              <a:t>means.</a:t>
            </a:r>
            <a:endParaRPr lang="en-US" sz="2300" dirty="0"/>
          </a:p>
          <a:p>
            <a:r>
              <a:rPr lang="en-US" sz="2300" dirty="0" smtClean="0"/>
              <a:t>Safety </a:t>
            </a:r>
            <a:r>
              <a:rPr lang="en-US" sz="2300" dirty="0"/>
              <a:t>monitors </a:t>
            </a:r>
            <a:r>
              <a:rPr lang="en-US" sz="2300" dirty="0" smtClean="0"/>
              <a:t>for fall protection are </a:t>
            </a:r>
            <a:r>
              <a:rPr lang="en-US" sz="2300" dirty="0"/>
              <a:t>not </a:t>
            </a:r>
            <a:r>
              <a:rPr lang="en-US" sz="2300" dirty="0" smtClean="0"/>
              <a:t>						        	   permitted</a:t>
            </a:r>
            <a:r>
              <a:rPr lang="en-US" sz="2300" dirty="0"/>
              <a:t>. Fall protection must be positive in 	</a:t>
            </a:r>
            <a:r>
              <a:rPr lang="en-US" sz="2300" dirty="0" smtClean="0"/>
              <a:t>					        	  nature.</a:t>
            </a:r>
            <a:endParaRPr lang="en-US" sz="2300" dirty="0" smtClean="0"/>
          </a:p>
          <a:p>
            <a:r>
              <a:rPr lang="en-US" sz="2300" dirty="0" smtClean="0"/>
              <a:t>All </a:t>
            </a:r>
            <a:r>
              <a:rPr lang="en-US" sz="2300" dirty="0" smtClean="0"/>
              <a:t>tower and lattice type crawler </a:t>
            </a:r>
            <a:r>
              <a:rPr lang="en-US" sz="2300" dirty="0" smtClean="0"/>
              <a:t>cranes 								      	 owned,</a:t>
            </a:r>
            <a:r>
              <a:rPr lang="en-US" sz="2300" dirty="0"/>
              <a:t> </a:t>
            </a:r>
            <a:r>
              <a:rPr lang="en-US" sz="2300" dirty="0" smtClean="0"/>
              <a:t>leased </a:t>
            </a:r>
            <a:r>
              <a:rPr lang="en-US" sz="2300" dirty="0" smtClean="0"/>
              <a:t>or operated on Hagerman </a:t>
            </a:r>
            <a:r>
              <a:rPr lang="en-US" sz="2300" dirty="0" smtClean="0"/>
              <a:t>							     Construction </a:t>
            </a:r>
            <a:r>
              <a:rPr lang="en-US" sz="2300" dirty="0" smtClean="0"/>
              <a:t>sites require a 3</a:t>
            </a:r>
            <a:r>
              <a:rPr lang="en-US" sz="2300" baseline="30000" dirty="0" smtClean="0"/>
              <a:t>rd</a:t>
            </a:r>
            <a:r>
              <a:rPr lang="en-US" sz="2300" dirty="0" smtClean="0"/>
              <a:t> party inspection to be post assembly and prior to operation.</a:t>
            </a:r>
          </a:p>
          <a:p>
            <a:endParaRPr lang="en-US" dirty="0" smtClean="0"/>
          </a:p>
          <a:p>
            <a:endParaRPr lang="en-US" dirty="0"/>
          </a:p>
          <a:p>
            <a:endParaRPr lang="en-US" dirty="0" smtClean="0"/>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41138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172" y="1669775"/>
            <a:ext cx="4488851" cy="4164157"/>
          </a:xfrm>
          <a:prstGeom prst="rect">
            <a:avLst/>
          </a:prstGeom>
        </p:spPr>
      </p:pic>
      <p:sp>
        <p:nvSpPr>
          <p:cNvPr id="2" name="Title 1"/>
          <p:cNvSpPr>
            <a:spLocks noGrp="1"/>
          </p:cNvSpPr>
          <p:nvPr>
            <p:ph type="title"/>
          </p:nvPr>
        </p:nvSpPr>
        <p:spPr>
          <a:xfrm>
            <a:off x="1484311" y="685801"/>
            <a:ext cx="10018713" cy="983974"/>
          </a:xfrm>
        </p:spPr>
        <p:txBody>
          <a:bodyPr>
            <a:normAutofit/>
          </a:bodyPr>
          <a:lstStyle/>
          <a:p>
            <a:r>
              <a:rPr lang="en-US" sz="5100" dirty="0" smtClean="0"/>
              <a:t>Hagerman Standards above OSHA</a:t>
            </a:r>
            <a:endParaRPr lang="en-US" sz="5100" dirty="0"/>
          </a:p>
        </p:txBody>
      </p:sp>
      <p:sp>
        <p:nvSpPr>
          <p:cNvPr id="3" name="Content Placeholder 2"/>
          <p:cNvSpPr>
            <a:spLocks noGrp="1"/>
          </p:cNvSpPr>
          <p:nvPr>
            <p:ph idx="1"/>
          </p:nvPr>
        </p:nvSpPr>
        <p:spPr>
          <a:xfrm>
            <a:off x="1484310" y="1669775"/>
            <a:ext cx="10018713" cy="4585989"/>
          </a:xfrm>
        </p:spPr>
        <p:txBody>
          <a:bodyPr>
            <a:normAutofit/>
          </a:bodyPr>
          <a:lstStyle/>
          <a:p>
            <a:r>
              <a:rPr lang="en-US" dirty="0"/>
              <a:t>Critical lift plans must be submitted and </a:t>
            </a:r>
            <a:r>
              <a:rPr lang="en-US" dirty="0" smtClean="0"/>
              <a:t>							       approved </a:t>
            </a:r>
            <a:r>
              <a:rPr lang="en-US" dirty="0"/>
              <a:t>prior to using if a pick will </a:t>
            </a:r>
            <a:r>
              <a:rPr lang="en-US" dirty="0" smtClean="0"/>
              <a:t>									     exceed </a:t>
            </a:r>
            <a:r>
              <a:rPr lang="en-US" dirty="0"/>
              <a:t>75% of the crane’s rated capacity </a:t>
            </a:r>
            <a:r>
              <a:rPr lang="en-US" dirty="0" smtClean="0"/>
              <a:t>									       as configured.</a:t>
            </a:r>
            <a:endParaRPr lang="en-US" dirty="0"/>
          </a:p>
          <a:p>
            <a:r>
              <a:rPr lang="en-US" dirty="0"/>
              <a:t>No Chinese or foreign manufactured </a:t>
            </a:r>
            <a:r>
              <a:rPr lang="en-US" dirty="0" smtClean="0"/>
              <a:t>								       hardware </a:t>
            </a:r>
            <a:r>
              <a:rPr lang="en-US" dirty="0"/>
              <a:t>is allowed for personal fall </a:t>
            </a:r>
            <a:r>
              <a:rPr lang="en-US" dirty="0" smtClean="0"/>
              <a:t>								     protection </a:t>
            </a:r>
            <a:r>
              <a:rPr lang="en-US" dirty="0"/>
              <a:t>or hoisting/rigging. </a:t>
            </a:r>
          </a:p>
          <a:p>
            <a:r>
              <a:rPr lang="en-US" dirty="0" smtClean="0"/>
              <a:t>During </a:t>
            </a:r>
            <a:r>
              <a:rPr lang="en-US" dirty="0"/>
              <a:t>masonry operations, the wall </a:t>
            </a:r>
            <a:r>
              <a:rPr lang="en-US" dirty="0" smtClean="0"/>
              <a:t>									        being </a:t>
            </a:r>
            <a:r>
              <a:rPr lang="en-US" dirty="0"/>
              <a:t>constructed should be a minimum </a:t>
            </a:r>
            <a:r>
              <a:rPr lang="en-US" dirty="0" smtClean="0"/>
              <a:t>									        of </a:t>
            </a:r>
            <a:r>
              <a:rPr lang="en-US" dirty="0"/>
              <a:t>32” and scaffolds should be adjusted </a:t>
            </a:r>
            <a:r>
              <a:rPr lang="en-US" dirty="0" smtClean="0"/>
              <a:t>							   accordingly.</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18696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168" y="1669775"/>
            <a:ext cx="4826343" cy="3101730"/>
          </a:xfrm>
          <a:prstGeom prst="rect">
            <a:avLst/>
          </a:prstGeom>
        </p:spPr>
      </p:pic>
      <p:sp>
        <p:nvSpPr>
          <p:cNvPr id="2" name="Title 1"/>
          <p:cNvSpPr>
            <a:spLocks noGrp="1"/>
          </p:cNvSpPr>
          <p:nvPr>
            <p:ph type="title"/>
          </p:nvPr>
        </p:nvSpPr>
        <p:spPr>
          <a:xfrm>
            <a:off x="1484311" y="685801"/>
            <a:ext cx="10018713" cy="983974"/>
          </a:xfrm>
        </p:spPr>
        <p:txBody>
          <a:bodyPr>
            <a:normAutofit/>
          </a:bodyPr>
          <a:lstStyle/>
          <a:p>
            <a:r>
              <a:rPr lang="en-US" sz="5100" dirty="0" smtClean="0"/>
              <a:t>Hagerman Standards above OSHA</a:t>
            </a:r>
            <a:endParaRPr lang="en-US" sz="5100" dirty="0"/>
          </a:p>
        </p:txBody>
      </p:sp>
      <p:sp>
        <p:nvSpPr>
          <p:cNvPr id="3" name="Content Placeholder 2"/>
          <p:cNvSpPr>
            <a:spLocks noGrp="1"/>
          </p:cNvSpPr>
          <p:nvPr>
            <p:ph idx="1"/>
          </p:nvPr>
        </p:nvSpPr>
        <p:spPr>
          <a:xfrm>
            <a:off x="1484310" y="1518249"/>
            <a:ext cx="10018713" cy="4585989"/>
          </a:xfrm>
        </p:spPr>
        <p:txBody>
          <a:bodyPr>
            <a:normAutofit/>
          </a:bodyPr>
          <a:lstStyle/>
          <a:p>
            <a:r>
              <a:rPr lang="en-US" dirty="0" smtClean="0"/>
              <a:t>All operations near power lines must		 								   stay back at least 15’ without prior 									  approval from Hagerman Safety 								      Management. </a:t>
            </a:r>
          </a:p>
          <a:p>
            <a:r>
              <a:rPr lang="en-US" dirty="0" smtClean="0"/>
              <a:t>Aluminum and manufactured wooden 								    ladders are prohibited.</a:t>
            </a:r>
          </a:p>
          <a:p>
            <a:r>
              <a:rPr lang="en-US" dirty="0" smtClean="0"/>
              <a:t>Ladders must meet a minimum of 300 lb. 								  capacity. </a:t>
            </a:r>
          </a:p>
          <a:p>
            <a:r>
              <a:rPr lang="en-US" dirty="0" smtClean="0"/>
              <a:t>Saw cutting or drilling operations where the employee or others may be exposed to silica must be engineered to prevent the hazard following Table 1. </a:t>
            </a:r>
            <a:endParaRPr lang="en-US" dirty="0" smtClean="0"/>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34625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0" y="561110"/>
            <a:ext cx="10018713" cy="1780308"/>
          </a:xfrm>
        </p:spPr>
        <p:txBody>
          <a:bodyPr>
            <a:normAutofit/>
          </a:bodyPr>
          <a:lstStyle/>
          <a:p>
            <a:r>
              <a:rPr lang="en-US" sz="5100" dirty="0" smtClean="0">
                <a:latin typeface="Franklin Gothic Medium" panose="020B0603020102020204" pitchFamily="34" charset="0"/>
              </a:rPr>
              <a:t>Partnering in the Success of Safety with our Project Teams</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2341419"/>
            <a:ext cx="10018713" cy="3449782"/>
          </a:xfrm>
        </p:spPr>
        <p:txBody>
          <a:bodyPr>
            <a:normAutofit/>
          </a:bodyPr>
          <a:lstStyle/>
          <a:p>
            <a:r>
              <a:rPr lang="en-US" dirty="0" smtClean="0"/>
              <a:t>Partnership</a:t>
            </a:r>
          </a:p>
          <a:p>
            <a:r>
              <a:rPr lang="en-US" dirty="0" smtClean="0"/>
              <a:t>Training</a:t>
            </a:r>
          </a:p>
          <a:p>
            <a:r>
              <a:rPr lang="en-US" dirty="0" smtClean="0"/>
              <a:t>Use us as a resource</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14857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0" y="561110"/>
            <a:ext cx="10018713" cy="1780308"/>
          </a:xfrm>
        </p:spPr>
        <p:txBody>
          <a:bodyPr>
            <a:normAutofit/>
          </a:bodyPr>
          <a:lstStyle/>
          <a:p>
            <a:r>
              <a:rPr lang="en-US" sz="5100" dirty="0" smtClean="0">
                <a:latin typeface="Franklin Gothic Medium" panose="020B0603020102020204" pitchFamily="34" charset="0"/>
              </a:rPr>
              <a:t>Hagerman Safety Culture Survey</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2341419"/>
            <a:ext cx="10018713" cy="3449782"/>
          </a:xfrm>
        </p:spPr>
        <p:txBody>
          <a:bodyPr>
            <a:normAutofit/>
          </a:bodyPr>
          <a:lstStyle/>
          <a:p>
            <a:r>
              <a:rPr lang="en-US" dirty="0" smtClean="0"/>
              <a:t>Please go to sli.do on your phone, computer or tablet.</a:t>
            </a:r>
          </a:p>
          <a:p>
            <a:r>
              <a:rPr lang="en-US" dirty="0" smtClean="0"/>
              <a:t>Enter the number “2350” in the box that says “Enter event code” and click join.</a:t>
            </a:r>
          </a:p>
          <a:p>
            <a:r>
              <a:rPr lang="en-US" dirty="0" smtClean="0"/>
              <a:t>You will then be prompted to begin our survey.</a:t>
            </a:r>
          </a:p>
          <a:p>
            <a:r>
              <a:rPr lang="en-US" dirty="0" smtClean="0"/>
              <a:t>1 star- strongly disagree, 5 stars- strongly agree</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24948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entagon 12"/>
          <p:cNvSpPr/>
          <p:nvPr/>
        </p:nvSpPr>
        <p:spPr>
          <a:xfrm>
            <a:off x="0" y="1552733"/>
            <a:ext cx="7223760" cy="2377440"/>
          </a:xfrm>
          <a:prstGeom prst="homePlat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19" name="Content Placeholder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6204" y="1496803"/>
            <a:ext cx="5225796" cy="2468880"/>
          </a:xfrm>
          <a:prstGeom prst="rect">
            <a:avLst/>
          </a:prstGeom>
        </p:spPr>
      </p:pic>
      <p:sp>
        <p:nvSpPr>
          <p:cNvPr id="20" name="TextBox 19"/>
          <p:cNvSpPr txBox="1"/>
          <p:nvPr/>
        </p:nvSpPr>
        <p:spPr>
          <a:xfrm>
            <a:off x="0" y="1984070"/>
            <a:ext cx="6142008" cy="1569660"/>
          </a:xfrm>
          <a:prstGeom prst="rect">
            <a:avLst/>
          </a:prstGeom>
          <a:noFill/>
        </p:spPr>
        <p:txBody>
          <a:bodyPr wrap="square" rtlCol="0">
            <a:spAutoFit/>
          </a:bodyPr>
          <a:lstStyle/>
          <a:p>
            <a:pPr algn="ctr"/>
            <a:r>
              <a:rPr lang="en-US" sz="9600" b="1" dirty="0" smtClean="0">
                <a:solidFill>
                  <a:schemeClr val="bg1"/>
                </a:solidFill>
              </a:rPr>
              <a:t>BREAK</a:t>
            </a:r>
            <a:endParaRPr lang="en-US" sz="9600" b="1" dirty="0">
              <a:solidFill>
                <a:schemeClr val="bg1"/>
              </a:solidFill>
            </a:endParaRPr>
          </a:p>
        </p:txBody>
      </p:sp>
      <p:sp>
        <p:nvSpPr>
          <p:cNvPr id="21" name="TextBox 20"/>
          <p:cNvSpPr txBox="1"/>
          <p:nvPr/>
        </p:nvSpPr>
        <p:spPr>
          <a:xfrm>
            <a:off x="0" y="4914601"/>
            <a:ext cx="12191999" cy="923330"/>
          </a:xfrm>
          <a:prstGeom prst="rect">
            <a:avLst/>
          </a:prstGeom>
          <a:noFill/>
        </p:spPr>
        <p:txBody>
          <a:bodyPr wrap="square" rtlCol="0">
            <a:spAutoFit/>
          </a:bodyPr>
          <a:lstStyle/>
          <a:p>
            <a:pPr algn="ctr"/>
            <a:r>
              <a:rPr lang="en-US" sz="5400" b="1" dirty="0" smtClean="0"/>
              <a:t>PLEASE RETURN BY 2:15pm</a:t>
            </a:r>
            <a:endParaRPr lang="en-US" sz="5400" b="1" dirty="0"/>
          </a:p>
        </p:txBody>
      </p:sp>
    </p:spTree>
    <p:extLst>
      <p:ext uri="{BB962C8B-B14F-4D97-AF65-F5344CB8AC3E}">
        <p14:creationId xmlns:p14="http://schemas.microsoft.com/office/powerpoint/2010/main" val="3484795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9600" dirty="0" smtClean="0"/>
              <a:t>Adele L. Abrams</a:t>
            </a:r>
            <a:endParaRPr lang="en-US" sz="9600" dirty="0"/>
          </a:p>
        </p:txBody>
      </p:sp>
      <p:sp>
        <p:nvSpPr>
          <p:cNvPr id="5" name="Subtitle 4"/>
          <p:cNvSpPr>
            <a:spLocks noGrp="1"/>
          </p:cNvSpPr>
          <p:nvPr>
            <p:ph type="subTitle" idx="1"/>
          </p:nvPr>
        </p:nvSpPr>
        <p:spPr/>
        <p:txBody>
          <a:bodyPr>
            <a:noAutofit/>
          </a:bodyPr>
          <a:lstStyle/>
          <a:p>
            <a:r>
              <a:rPr lang="en-US" sz="4800" dirty="0" smtClean="0">
                <a:latin typeface="Calibri" panose="020F0502020204030204" pitchFamily="34" charset="0"/>
                <a:cs typeface="Calibri" panose="020F0502020204030204" pitchFamily="34" charset="0"/>
              </a:rPr>
              <a:t>Esq</a:t>
            </a:r>
            <a:r>
              <a:rPr lang="en-US" sz="4800" dirty="0">
                <a:latin typeface="Calibri" panose="020F0502020204030204" pitchFamily="34" charset="0"/>
                <a:cs typeface="Calibri" panose="020F0502020204030204" pitchFamily="34" charset="0"/>
              </a:rPr>
              <a:t>., CMSP</a:t>
            </a:r>
            <a:endParaRPr lang="en-US" sz="4800" dirty="0">
              <a:latin typeface="Calibri" panose="020F0502020204030204" pitchFamily="34" charset="0"/>
              <a:cs typeface="Calibri" panose="020F0502020204030204" pitchFamily="34" charset="0"/>
            </a:endParaRPr>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Rectangle 10"/>
          <p:cNvSpPr/>
          <p:nvPr/>
        </p:nvSpPr>
        <p:spPr>
          <a:xfrm>
            <a:off x="-69012" y="0"/>
            <a:ext cx="448569" cy="6857999"/>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2" name="Group 11"/>
          <p:cNvGrpSpPr/>
          <p:nvPr/>
        </p:nvGrpSpPr>
        <p:grpSpPr>
          <a:xfrm>
            <a:off x="-138024" y="0"/>
            <a:ext cx="586593" cy="6857999"/>
            <a:chOff x="-138024" y="0"/>
            <a:chExt cx="586593" cy="6857999"/>
          </a:xfrm>
        </p:grpSpPr>
        <p:sp>
          <p:nvSpPr>
            <p:cNvPr id="13" name="Rectangle 12"/>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Rectangle 13"/>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lumMod val="90000"/>
                    <a:lumOff val="10000"/>
                  </a:schemeClr>
                </a:solidFill>
                <a:effectLst/>
                <a:uLnTx/>
                <a:uFillTx/>
                <a:latin typeface="Corbel" panose="020B0503020204020204"/>
                <a:ea typeface="+mn-ea"/>
                <a:cs typeface="+mn-cs"/>
              </a:endParaRPr>
            </a:p>
          </p:txBody>
        </p:sp>
        <p:sp>
          <p:nvSpPr>
            <p:cNvPr id="15" name="Rectangle 14"/>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7714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5642" y="2001169"/>
            <a:ext cx="10816357" cy="2616199"/>
          </a:xfrm>
        </p:spPr>
        <p:txBody>
          <a:bodyPr>
            <a:noAutofit/>
          </a:bodyPr>
          <a:lstStyle/>
          <a:p>
            <a:pPr algn="ctr"/>
            <a:r>
              <a:rPr lang="en-US" sz="9600" dirty="0" smtClean="0"/>
              <a:t>Survey &amp;</a:t>
            </a:r>
            <a:br>
              <a:rPr lang="en-US" sz="9600" dirty="0" smtClean="0"/>
            </a:br>
            <a:r>
              <a:rPr lang="en-US" sz="9600" dirty="0" smtClean="0"/>
              <a:t> Discussion</a:t>
            </a:r>
            <a:endParaRPr lang="en-US" sz="9600" dirty="0"/>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3" name="Group 2"/>
          <p:cNvGrpSpPr/>
          <p:nvPr/>
        </p:nvGrpSpPr>
        <p:grpSpPr>
          <a:xfrm>
            <a:off x="-138024" y="0"/>
            <a:ext cx="586593" cy="6857999"/>
            <a:chOff x="-138024" y="0"/>
            <a:chExt cx="586593" cy="6857999"/>
          </a:xfrm>
        </p:grpSpPr>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Rectangle 10"/>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lumMod val="90000"/>
                    <a:lumOff val="10000"/>
                  </a:schemeClr>
                </a:solidFill>
                <a:effectLst/>
                <a:uLnTx/>
                <a:uFillTx/>
                <a:latin typeface="Corbel" panose="020B0503020204020204"/>
                <a:ea typeface="+mn-ea"/>
                <a:cs typeface="+mn-cs"/>
              </a:endParaRPr>
            </a:p>
          </p:txBody>
        </p:sp>
        <p:sp>
          <p:nvSpPr>
            <p:cNvPr id="2" name="Rectangle 1"/>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8178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5642" y="1362816"/>
            <a:ext cx="10816357" cy="3882044"/>
          </a:xfrm>
        </p:spPr>
        <p:txBody>
          <a:bodyPr>
            <a:normAutofit/>
          </a:bodyPr>
          <a:lstStyle/>
          <a:p>
            <a:pPr algn="ctr"/>
            <a:r>
              <a:rPr lang="en-US" sz="9600" dirty="0" smtClean="0"/>
              <a:t>Take out your Raffle Tickets</a:t>
            </a:r>
            <a:endParaRPr lang="en-US" sz="9600" dirty="0"/>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3" name="Group 2"/>
          <p:cNvGrpSpPr/>
          <p:nvPr/>
        </p:nvGrpSpPr>
        <p:grpSpPr>
          <a:xfrm>
            <a:off x="-138024" y="0"/>
            <a:ext cx="586593" cy="6857999"/>
            <a:chOff x="-138024" y="0"/>
            <a:chExt cx="586593" cy="6857999"/>
          </a:xfrm>
        </p:grpSpPr>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Rectangle 10"/>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2121">
                    <a:lumMod val="90000"/>
                    <a:lumOff val="10000"/>
                  </a:srgbClr>
                </a:solidFill>
                <a:effectLst/>
                <a:uLnTx/>
                <a:uFillTx/>
                <a:latin typeface="Corbel" panose="020B0503020204020204"/>
                <a:ea typeface="+mn-ea"/>
                <a:cs typeface="+mn-cs"/>
              </a:endParaRPr>
            </a:p>
          </p:txBody>
        </p:sp>
        <p:sp>
          <p:nvSpPr>
            <p:cNvPr id="2" name="Rectangle 1"/>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259386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0" y="345061"/>
            <a:ext cx="12192000" cy="1508637"/>
          </a:xfrm>
        </p:spPr>
        <p:txBody>
          <a:bodyPr>
            <a:normAutofit/>
          </a:bodyPr>
          <a:lstStyle/>
          <a:p>
            <a:r>
              <a:rPr lang="en-US" sz="8800" b="1" dirty="0" smtClean="0">
                <a:latin typeface="+mn-lt"/>
              </a:rPr>
              <a:t>Thank You for Attending</a:t>
            </a:r>
            <a:endParaRPr lang="en-US" sz="8800" b="1" dirty="0">
              <a:latin typeface="+mn-lt"/>
            </a:endParaRPr>
          </a:p>
        </p:txBody>
      </p:sp>
      <p:sp>
        <p:nvSpPr>
          <p:cNvPr id="7" name="Subtitle 6"/>
          <p:cNvSpPr>
            <a:spLocks noGrp="1"/>
          </p:cNvSpPr>
          <p:nvPr>
            <p:ph type="subTitle" idx="1"/>
          </p:nvPr>
        </p:nvSpPr>
        <p:spPr>
          <a:xfrm>
            <a:off x="0" y="6198589"/>
            <a:ext cx="8108830" cy="659411"/>
          </a:xfrm>
        </p:spPr>
        <p:txBody>
          <a:bodyPr>
            <a:normAutofit lnSpcReduction="10000"/>
          </a:bodyPr>
          <a:lstStyle/>
          <a:p>
            <a:r>
              <a:rPr lang="en-US" sz="4400" dirty="0" smtClean="0"/>
              <a:t>Special thanks to our vendors…</a:t>
            </a:r>
            <a:endParaRPr lang="en-US" sz="4400" dirty="0"/>
          </a:p>
        </p:txBody>
      </p:sp>
      <p:pic>
        <p:nvPicPr>
          <p:cNvPr id="8" name="Picture 7"/>
          <p:cNvPicPr>
            <a:picLocks noChangeAspect="1"/>
          </p:cNvPicPr>
          <p:nvPr/>
        </p:nvPicPr>
        <p:blipFill>
          <a:blip r:embed="rId2"/>
          <a:stretch>
            <a:fillRect/>
          </a:stretch>
        </p:blipFill>
        <p:spPr>
          <a:xfrm>
            <a:off x="696098" y="2328273"/>
            <a:ext cx="1605804" cy="1070536"/>
          </a:xfrm>
          <a:prstGeom prst="rect">
            <a:avLst/>
          </a:prstGeom>
        </p:spPr>
      </p:pic>
      <p:pic>
        <p:nvPicPr>
          <p:cNvPr id="1032" name="Picture 8" descr="Tway Lif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97" y="4313109"/>
            <a:ext cx="4624676" cy="9711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rinity safety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128" y="2371753"/>
            <a:ext cx="4248540" cy="10317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3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2371753"/>
            <a:ext cx="1552755" cy="15527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ritz safe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8252" y="4313109"/>
            <a:ext cx="3498503" cy="162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0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33994"/>
          </a:xfrm>
        </p:spPr>
        <p:txBody>
          <a:bodyPr>
            <a:normAutofit/>
          </a:bodyPr>
          <a:lstStyle/>
          <a:p>
            <a:r>
              <a:rPr lang="en-US" sz="5100" dirty="0" smtClean="0">
                <a:latin typeface="Franklin Gothic Medium" panose="020B0603020102020204" pitchFamily="34" charset="0"/>
              </a:rPr>
              <a:t>A Sincere Thank You…</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619795"/>
            <a:ext cx="10018713" cy="4808714"/>
          </a:xfrm>
        </p:spPr>
        <p:txBody>
          <a:bodyPr>
            <a:normAutofit/>
          </a:bodyPr>
          <a:lstStyle/>
          <a:p>
            <a:r>
              <a:rPr lang="en-US" dirty="0" smtClean="0"/>
              <a:t>Our </a:t>
            </a:r>
            <a:r>
              <a:rPr lang="en-US" dirty="0"/>
              <a:t>Vision of Building a Better Future applies to all elements of what we </a:t>
            </a:r>
            <a:r>
              <a:rPr lang="en-US" dirty="0" smtClean="0"/>
              <a:t>do. </a:t>
            </a:r>
          </a:p>
          <a:p>
            <a:r>
              <a:rPr lang="en-US" dirty="0"/>
              <a:t>The history of our success has been driven by strategic relationships who value safety and </a:t>
            </a:r>
            <a:r>
              <a:rPr lang="en-US" dirty="0" smtClean="0"/>
              <a:t>integrity.</a:t>
            </a:r>
            <a:endParaRPr lang="en-US" dirty="0"/>
          </a:p>
          <a:p>
            <a:r>
              <a:rPr lang="en-US" dirty="0" smtClean="0"/>
              <a:t>Completing </a:t>
            </a:r>
            <a:r>
              <a:rPr lang="en-US" dirty="0"/>
              <a:t>80% of the work on our projects, you drive the safety culture and ultimately the success of our </a:t>
            </a:r>
            <a:r>
              <a:rPr lang="en-US" dirty="0" smtClean="0"/>
              <a:t>projects.</a:t>
            </a:r>
            <a:endParaRPr lang="en-US" dirty="0"/>
          </a:p>
          <a:p>
            <a:r>
              <a:rPr lang="en-US" dirty="0" smtClean="0"/>
              <a:t>Looking </a:t>
            </a:r>
            <a:r>
              <a:rPr lang="en-US" dirty="0"/>
              <a:t>forward…..we will always continue to strengthen our safety environment, but we need your help and </a:t>
            </a:r>
            <a:r>
              <a:rPr lang="en-US" dirty="0" smtClean="0"/>
              <a:t>commitment.</a:t>
            </a:r>
            <a:endParaRPr lang="en-US" dirty="0"/>
          </a:p>
          <a:p>
            <a:r>
              <a:rPr lang="en-US" dirty="0" smtClean="0"/>
              <a:t>Thank </a:t>
            </a:r>
            <a:r>
              <a:rPr lang="en-US" dirty="0"/>
              <a:t>you for being here today and thank you for all that you do to keep our industry safe!</a:t>
            </a:r>
          </a:p>
          <a:p>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3305008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9600" dirty="0" smtClean="0"/>
              <a:t>Thomas White	</a:t>
            </a:r>
            <a:endParaRPr lang="en-US" sz="9600" dirty="0"/>
          </a:p>
        </p:txBody>
      </p:sp>
      <p:sp>
        <p:nvSpPr>
          <p:cNvPr id="5" name="Subtitle 4"/>
          <p:cNvSpPr>
            <a:spLocks noGrp="1"/>
          </p:cNvSpPr>
          <p:nvPr>
            <p:ph type="subTitle" idx="1"/>
          </p:nvPr>
        </p:nvSpPr>
        <p:spPr/>
        <p:txBody>
          <a:bodyPr>
            <a:noAutofit/>
          </a:bodyPr>
          <a:lstStyle/>
          <a:p>
            <a:r>
              <a:rPr lang="en-US" sz="4800" dirty="0" smtClean="0"/>
              <a:t>Chief Safety Officer</a:t>
            </a:r>
            <a:endParaRPr lang="en-US" sz="4800" dirty="0"/>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Rectangle 10"/>
          <p:cNvSpPr/>
          <p:nvPr/>
        </p:nvSpPr>
        <p:spPr>
          <a:xfrm>
            <a:off x="-69012" y="0"/>
            <a:ext cx="448569" cy="6857999"/>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2" name="Group 11"/>
          <p:cNvGrpSpPr/>
          <p:nvPr/>
        </p:nvGrpSpPr>
        <p:grpSpPr>
          <a:xfrm>
            <a:off x="-138024" y="0"/>
            <a:ext cx="586593" cy="6857999"/>
            <a:chOff x="-138024" y="0"/>
            <a:chExt cx="586593" cy="6857999"/>
          </a:xfrm>
        </p:grpSpPr>
        <p:sp>
          <p:nvSpPr>
            <p:cNvPr id="13" name="Rectangle 12"/>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Rectangle 13"/>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lumMod val="90000"/>
                    <a:lumOff val="10000"/>
                  </a:schemeClr>
                </a:solidFill>
                <a:effectLst/>
                <a:uLnTx/>
                <a:uFillTx/>
                <a:latin typeface="Corbel" panose="020B0503020204020204"/>
                <a:ea typeface="+mn-ea"/>
                <a:cs typeface="+mn-cs"/>
              </a:endParaRPr>
            </a:p>
          </p:txBody>
        </p:sp>
        <p:sp>
          <p:nvSpPr>
            <p:cNvPr id="15" name="Rectangle 14"/>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03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26622"/>
          </a:xfrm>
        </p:spPr>
        <p:txBody>
          <a:bodyPr>
            <a:normAutofit/>
          </a:bodyPr>
          <a:lstStyle/>
          <a:p>
            <a:r>
              <a:rPr lang="en-US" sz="5100" dirty="0" smtClean="0">
                <a:latin typeface="Franklin Gothic Medium" panose="020B0603020102020204" pitchFamily="34" charset="0"/>
              </a:rPr>
              <a:t>Logistics</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712423"/>
            <a:ext cx="10018713" cy="4078777"/>
          </a:xfrm>
        </p:spPr>
        <p:txBody>
          <a:bodyPr/>
          <a:lstStyle/>
          <a:p>
            <a:r>
              <a:rPr lang="en-US" dirty="0" smtClean="0"/>
              <a:t>Emergency Exit</a:t>
            </a:r>
          </a:p>
          <a:p>
            <a:r>
              <a:rPr lang="en-US" dirty="0" smtClean="0"/>
              <a:t>Elevator</a:t>
            </a:r>
          </a:p>
          <a:p>
            <a:r>
              <a:rPr lang="en-US" dirty="0" smtClean="0"/>
              <a:t>Restrooms</a:t>
            </a:r>
          </a:p>
          <a:p>
            <a:r>
              <a:rPr lang="en-US" dirty="0" smtClean="0"/>
              <a:t>Introductions, Thank you, Ice Breaker</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664422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409752"/>
            <a:ext cx="10018713" cy="1246517"/>
          </a:xfrm>
        </p:spPr>
        <p:txBody>
          <a:bodyPr>
            <a:normAutofit/>
          </a:bodyPr>
          <a:lstStyle/>
          <a:p>
            <a:r>
              <a:rPr lang="en-US" sz="5100" dirty="0" smtClean="0">
                <a:latin typeface="Franklin Gothic Medium" panose="020B0603020102020204" pitchFamily="34" charset="0"/>
              </a:rPr>
              <a:t>Happy Valentines Day!</a:t>
            </a:r>
            <a:endParaRPr lang="en-US" sz="5100" dirty="0">
              <a:latin typeface="Franklin Gothic Medium" panose="020B0603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1846" y="1656269"/>
            <a:ext cx="6563642" cy="4922732"/>
          </a:xfrm>
        </p:spPr>
      </p:pic>
    </p:spTree>
    <p:extLst>
      <p:ext uri="{BB962C8B-B14F-4D97-AF65-F5344CB8AC3E}">
        <p14:creationId xmlns:p14="http://schemas.microsoft.com/office/powerpoint/2010/main" val="924291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18309"/>
          </a:xfrm>
        </p:spPr>
        <p:txBody>
          <a:bodyPr>
            <a:normAutofit/>
          </a:bodyPr>
          <a:lstStyle/>
          <a:p>
            <a:r>
              <a:rPr lang="en-US" sz="5100" dirty="0" smtClean="0">
                <a:latin typeface="Franklin Gothic Medium" panose="020B0603020102020204" pitchFamily="34" charset="0"/>
              </a:rPr>
              <a:t>Objectives</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704109"/>
            <a:ext cx="10018713" cy="4087091"/>
          </a:xfrm>
        </p:spPr>
        <p:txBody>
          <a:bodyPr>
            <a:normAutofit/>
          </a:bodyPr>
          <a:lstStyle/>
          <a:p>
            <a:r>
              <a:rPr lang="en-US" dirty="0" smtClean="0"/>
              <a:t>Partner with your team to strengthen relationships and grow a positive safety culture on our projects.</a:t>
            </a:r>
          </a:p>
          <a:p>
            <a:r>
              <a:rPr lang="en-US" dirty="0" smtClean="0"/>
              <a:t>Understand our vision for a growing safety culture and what role our subcontractors play in that goal.</a:t>
            </a:r>
          </a:p>
          <a:p>
            <a:r>
              <a:rPr lang="en-US" dirty="0" smtClean="0"/>
              <a:t>Provide a legal perspective on current and upcoming safety topics</a:t>
            </a:r>
          </a:p>
          <a:p>
            <a:r>
              <a:rPr lang="en-US" dirty="0" smtClean="0"/>
              <a:t>Two way street- ASK for a few things.</a:t>
            </a:r>
          </a:p>
          <a:p>
            <a:pPr lvl="1"/>
            <a:r>
              <a:rPr lang="en-US" dirty="0" smtClean="0"/>
              <a:t>In return, we are going to offer a few things</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1929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26622"/>
          </a:xfrm>
        </p:spPr>
        <p:txBody>
          <a:bodyPr>
            <a:normAutofit/>
          </a:bodyPr>
          <a:lstStyle/>
          <a:p>
            <a:r>
              <a:rPr lang="en-US" sz="5100" dirty="0" smtClean="0">
                <a:latin typeface="Franklin Gothic Medium" panose="020B0603020102020204" pitchFamily="34" charset="0"/>
              </a:rPr>
              <a:t>What and How</a:t>
            </a:r>
            <a:endParaRPr lang="en-US" sz="5100" dirty="0">
              <a:latin typeface="Franklin Gothic Medium" panose="020B0603020102020204" pitchFamily="34" charset="0"/>
            </a:endParaRPr>
          </a:p>
        </p:txBody>
      </p:sp>
      <p:sp>
        <p:nvSpPr>
          <p:cNvPr id="3" name="Content Placeholder 2"/>
          <p:cNvSpPr>
            <a:spLocks noGrp="1"/>
          </p:cNvSpPr>
          <p:nvPr>
            <p:ph idx="1"/>
          </p:nvPr>
        </p:nvSpPr>
        <p:spPr>
          <a:xfrm>
            <a:off x="1484310" y="1712423"/>
            <a:ext cx="10018713" cy="4078777"/>
          </a:xfrm>
        </p:spPr>
        <p:txBody>
          <a:bodyPr/>
          <a:lstStyle/>
          <a:p>
            <a:r>
              <a:rPr lang="en-US" dirty="0" smtClean="0"/>
              <a:t>How our Subcontractors can help</a:t>
            </a:r>
          </a:p>
          <a:p>
            <a:pPr lvl="1"/>
            <a:r>
              <a:rPr lang="en-US" dirty="0" smtClean="0"/>
              <a:t>Review Hagerman Safety Manual for scope of work</a:t>
            </a:r>
          </a:p>
          <a:p>
            <a:pPr lvl="2"/>
            <a:r>
              <a:rPr lang="en-US" dirty="0" smtClean="0"/>
              <a:t>Be prepared</a:t>
            </a:r>
          </a:p>
          <a:p>
            <a:pPr lvl="1"/>
            <a:r>
              <a:rPr lang="en-US" dirty="0" smtClean="0"/>
              <a:t>Communication</a:t>
            </a:r>
          </a:p>
          <a:p>
            <a:pPr lvl="1"/>
            <a:r>
              <a:rPr lang="en-US" dirty="0" smtClean="0"/>
              <a:t>Attitude for Safety</a:t>
            </a:r>
          </a:p>
          <a:p>
            <a:r>
              <a:rPr lang="en-US" dirty="0" smtClean="0"/>
              <a:t>How we would like to help you</a:t>
            </a:r>
          </a:p>
          <a:p>
            <a:pPr lvl="1"/>
            <a:r>
              <a:rPr lang="en-US" dirty="0" smtClean="0"/>
              <a:t>It is a team effort</a:t>
            </a:r>
          </a:p>
          <a:p>
            <a:pPr lvl="1"/>
            <a:r>
              <a:rPr lang="en-US" dirty="0" smtClean="0"/>
              <a:t>Meet the objective of safety performance</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30928" y="5891330"/>
            <a:ext cx="1961072" cy="926491"/>
          </a:xfrm>
          <a:prstGeom prst="rect">
            <a:avLst/>
          </a:prstGeom>
        </p:spPr>
      </p:pic>
    </p:spTree>
    <p:extLst>
      <p:ext uri="{BB962C8B-B14F-4D97-AF65-F5344CB8AC3E}">
        <p14:creationId xmlns:p14="http://schemas.microsoft.com/office/powerpoint/2010/main" val="7215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9600" dirty="0" smtClean="0"/>
              <a:t>Chad Baker</a:t>
            </a:r>
            <a:endParaRPr lang="en-US" sz="9600" dirty="0"/>
          </a:p>
        </p:txBody>
      </p:sp>
      <p:sp>
        <p:nvSpPr>
          <p:cNvPr id="5" name="Subtitle 4"/>
          <p:cNvSpPr>
            <a:spLocks noGrp="1"/>
          </p:cNvSpPr>
          <p:nvPr>
            <p:ph type="subTitle" idx="1"/>
          </p:nvPr>
        </p:nvSpPr>
        <p:spPr/>
        <p:txBody>
          <a:bodyPr>
            <a:noAutofit/>
          </a:bodyPr>
          <a:lstStyle/>
          <a:p>
            <a:r>
              <a:rPr lang="en-US" sz="4800" dirty="0" smtClean="0"/>
              <a:t>Director of Field Operations</a:t>
            </a:r>
            <a:endParaRPr lang="en-US" sz="4800" dirty="0"/>
          </a:p>
        </p:txBody>
      </p:sp>
      <p:sp>
        <p:nvSpPr>
          <p:cNvPr id="8" name="Right Triangle 7"/>
          <p:cNvSpPr/>
          <p:nvPr/>
        </p:nvSpPr>
        <p:spPr>
          <a:xfrm>
            <a:off x="448573" y="2622430"/>
            <a:ext cx="2605177" cy="423557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ight Triangle 8"/>
          <p:cNvSpPr/>
          <p:nvPr/>
        </p:nvSpPr>
        <p:spPr>
          <a:xfrm rot="10800000" flipH="1">
            <a:off x="448571" y="1"/>
            <a:ext cx="621102" cy="26224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Rectangle 10"/>
          <p:cNvSpPr/>
          <p:nvPr/>
        </p:nvSpPr>
        <p:spPr>
          <a:xfrm>
            <a:off x="-69012" y="0"/>
            <a:ext cx="448569" cy="6857999"/>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2" name="Group 11"/>
          <p:cNvGrpSpPr/>
          <p:nvPr/>
        </p:nvGrpSpPr>
        <p:grpSpPr>
          <a:xfrm>
            <a:off x="-138024" y="0"/>
            <a:ext cx="586593" cy="6857999"/>
            <a:chOff x="-138024" y="0"/>
            <a:chExt cx="586593" cy="6857999"/>
          </a:xfrm>
        </p:grpSpPr>
        <p:sp>
          <p:nvSpPr>
            <p:cNvPr id="13" name="Rectangle 12"/>
            <p:cNvSpPr/>
            <p:nvPr/>
          </p:nvSpPr>
          <p:spPr>
            <a:xfrm>
              <a:off x="86259" y="0"/>
              <a:ext cx="362310" cy="6857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Rectangle 13"/>
            <p:cNvSpPr/>
            <p:nvPr/>
          </p:nvSpPr>
          <p:spPr>
            <a:xfrm>
              <a:off x="-69012" y="0"/>
              <a:ext cx="448569" cy="6857999"/>
            </a:xfrm>
            <a:prstGeom prst="rect">
              <a:avLst/>
            </a:prstGeom>
            <a:solidFill>
              <a:srgbClr val="40404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lumMod val="90000"/>
                    <a:lumOff val="10000"/>
                  </a:schemeClr>
                </a:solidFill>
                <a:effectLst/>
                <a:uLnTx/>
                <a:uFillTx/>
                <a:latin typeface="Corbel" panose="020B0503020204020204"/>
                <a:ea typeface="+mn-ea"/>
                <a:cs typeface="+mn-cs"/>
              </a:endParaRPr>
            </a:p>
          </p:txBody>
        </p:sp>
        <p:sp>
          <p:nvSpPr>
            <p:cNvPr id="15" name="Rectangle 14"/>
            <p:cNvSpPr/>
            <p:nvPr/>
          </p:nvSpPr>
          <p:spPr>
            <a:xfrm>
              <a:off x="-138024" y="0"/>
              <a:ext cx="517581" cy="2622430"/>
            </a:xfrm>
            <a:prstGeom prst="rect">
              <a:avLst/>
            </a:prstGeom>
            <a:solidFill>
              <a:srgbClr val="595959"/>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709371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24868</TotalTime>
  <Words>1686</Words>
  <Application>Microsoft Office PowerPoint</Application>
  <PresentationFormat>Widescreen</PresentationFormat>
  <Paragraphs>241</Paragraphs>
  <Slides>29</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Corbel</vt:lpstr>
      <vt:lpstr>Franklin Gothic Medium</vt:lpstr>
      <vt:lpstr>Office Theme</vt:lpstr>
      <vt:lpstr>Parallax</vt:lpstr>
      <vt:lpstr>PowerPoint Presentation</vt:lpstr>
      <vt:lpstr>Jeff Hagerman</vt:lpstr>
      <vt:lpstr>A Sincere Thank You…</vt:lpstr>
      <vt:lpstr>Thomas White </vt:lpstr>
      <vt:lpstr>Logistics</vt:lpstr>
      <vt:lpstr>Happy Valentines Day!</vt:lpstr>
      <vt:lpstr>Objectives</vt:lpstr>
      <vt:lpstr>What and How</vt:lpstr>
      <vt:lpstr>Chad Baker</vt:lpstr>
      <vt:lpstr>Field Operations Commitment to Safety</vt:lpstr>
      <vt:lpstr>When it comes to a safe, productive jobsite, it starts with planning</vt:lpstr>
      <vt:lpstr>We want our Subcontractors to be part of our team</vt:lpstr>
      <vt:lpstr>What Hagerman is asking of you</vt:lpstr>
      <vt:lpstr>In closing..</vt:lpstr>
      <vt:lpstr>Jeff Poynter</vt:lpstr>
      <vt:lpstr>Accessing our Safety Manual</vt:lpstr>
      <vt:lpstr>Safety on our Projects</vt:lpstr>
      <vt:lpstr>Safety on our Projects</vt:lpstr>
      <vt:lpstr>Hagerman Standards above OSHA</vt:lpstr>
      <vt:lpstr>Hagerman Standards above OSHA</vt:lpstr>
      <vt:lpstr>Hagerman Standards above OSHA</vt:lpstr>
      <vt:lpstr>Hagerman Standards above OSHA</vt:lpstr>
      <vt:lpstr>Partnering in the Success of Safety with our Project Teams</vt:lpstr>
      <vt:lpstr>Hagerman Safety Culture Survey</vt:lpstr>
      <vt:lpstr>PowerPoint Presentation</vt:lpstr>
      <vt:lpstr>Adele L. Abrams</vt:lpstr>
      <vt:lpstr>Survey &amp;  Discussion</vt:lpstr>
      <vt:lpstr>Take out your Raffle Tickets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Lakin Bowell</dc:creator>
  <cp:lastModifiedBy>Lakin Bowell</cp:lastModifiedBy>
  <cp:revision>86</cp:revision>
  <cp:lastPrinted>2019-02-14T15:13:39Z</cp:lastPrinted>
  <dcterms:created xsi:type="dcterms:W3CDTF">2019-01-23T16:26:21Z</dcterms:created>
  <dcterms:modified xsi:type="dcterms:W3CDTF">2019-02-18T16:47:35Z</dcterms:modified>
</cp:coreProperties>
</file>